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1"/>
  </p:sldMasterIdLst>
  <p:notesMasterIdLst>
    <p:notesMasterId r:id="rId88"/>
  </p:notesMasterIdLst>
  <p:handoutMasterIdLst>
    <p:handoutMasterId r:id="rId89"/>
  </p:handoutMasterIdLst>
  <p:sldIdLst>
    <p:sldId id="464" r:id="rId2"/>
    <p:sldId id="406" r:id="rId3"/>
    <p:sldId id="467" r:id="rId4"/>
    <p:sldId id="466" r:id="rId5"/>
    <p:sldId id="302" r:id="rId6"/>
    <p:sldId id="353" r:id="rId7"/>
    <p:sldId id="362" r:id="rId8"/>
    <p:sldId id="413" r:id="rId9"/>
    <p:sldId id="416" r:id="rId10"/>
    <p:sldId id="423" r:id="rId11"/>
    <p:sldId id="429" r:id="rId12"/>
    <p:sldId id="415" r:id="rId13"/>
    <p:sldId id="404" r:id="rId14"/>
    <p:sldId id="367" r:id="rId15"/>
    <p:sldId id="370" r:id="rId16"/>
    <p:sldId id="373" r:id="rId17"/>
    <p:sldId id="374" r:id="rId18"/>
    <p:sldId id="375" r:id="rId19"/>
    <p:sldId id="400" r:id="rId20"/>
    <p:sldId id="371" r:id="rId21"/>
    <p:sldId id="376" r:id="rId22"/>
    <p:sldId id="419" r:id="rId23"/>
    <p:sldId id="420" r:id="rId24"/>
    <p:sldId id="377" r:id="rId25"/>
    <p:sldId id="378" r:id="rId26"/>
    <p:sldId id="436" r:id="rId27"/>
    <p:sldId id="379" r:id="rId28"/>
    <p:sldId id="380" r:id="rId29"/>
    <p:sldId id="381" r:id="rId30"/>
    <p:sldId id="387" r:id="rId31"/>
    <p:sldId id="390" r:id="rId32"/>
    <p:sldId id="421" r:id="rId33"/>
    <p:sldId id="389" r:id="rId34"/>
    <p:sldId id="388" r:id="rId35"/>
    <p:sldId id="402" r:id="rId36"/>
    <p:sldId id="447" r:id="rId37"/>
    <p:sldId id="418" r:id="rId38"/>
    <p:sldId id="426" r:id="rId39"/>
    <p:sldId id="391" r:id="rId40"/>
    <p:sldId id="397" r:id="rId41"/>
    <p:sldId id="449" r:id="rId42"/>
    <p:sldId id="392" r:id="rId43"/>
    <p:sldId id="382" r:id="rId44"/>
    <p:sldId id="431" r:id="rId45"/>
    <p:sldId id="432" r:id="rId46"/>
    <p:sldId id="433" r:id="rId47"/>
    <p:sldId id="398" r:id="rId48"/>
    <p:sldId id="434" r:id="rId49"/>
    <p:sldId id="435" r:id="rId50"/>
    <p:sldId id="425" r:id="rId51"/>
    <p:sldId id="396" r:id="rId52"/>
    <p:sldId id="438" r:id="rId53"/>
    <p:sldId id="439" r:id="rId54"/>
    <p:sldId id="443" r:id="rId55"/>
    <p:sldId id="414" r:id="rId56"/>
    <p:sldId id="385" r:id="rId57"/>
    <p:sldId id="384" r:id="rId58"/>
    <p:sldId id="386" r:id="rId59"/>
    <p:sldId id="442" r:id="rId60"/>
    <p:sldId id="451" r:id="rId61"/>
    <p:sldId id="484" r:id="rId62"/>
    <p:sldId id="458" r:id="rId63"/>
    <p:sldId id="479" r:id="rId64"/>
    <p:sldId id="478" r:id="rId65"/>
    <p:sldId id="452" r:id="rId66"/>
    <p:sldId id="482" r:id="rId67"/>
    <p:sldId id="461" r:id="rId68"/>
    <p:sldId id="453" r:id="rId69"/>
    <p:sldId id="480" r:id="rId70"/>
    <p:sldId id="462" r:id="rId71"/>
    <p:sldId id="463" r:id="rId72"/>
    <p:sldId id="481" r:id="rId73"/>
    <p:sldId id="454" r:id="rId74"/>
    <p:sldId id="455" r:id="rId75"/>
    <p:sldId id="471" r:id="rId76"/>
    <p:sldId id="472" r:id="rId77"/>
    <p:sldId id="473" r:id="rId78"/>
    <p:sldId id="474" r:id="rId79"/>
    <p:sldId id="456" r:id="rId80"/>
    <p:sldId id="485" r:id="rId81"/>
    <p:sldId id="487" r:id="rId82"/>
    <p:sldId id="488" r:id="rId83"/>
    <p:sldId id="440" r:id="rId84"/>
    <p:sldId id="441" r:id="rId85"/>
    <p:sldId id="477" r:id="rId86"/>
    <p:sldId id="475" r:id="rId8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E0A"/>
    <a:srgbClr val="F7CD14"/>
    <a:srgbClr val="EFD54D"/>
    <a:srgbClr val="EFDE51"/>
    <a:srgbClr val="50C311"/>
    <a:srgbClr val="FBE30C"/>
    <a:srgbClr val="E600B9"/>
    <a:srgbClr val="FA00FF"/>
    <a:srgbClr val="F900FE"/>
    <a:srgbClr val="EEC7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81" autoAdjust="0"/>
    <p:restoredTop sz="92446" autoAdjust="0"/>
  </p:normalViewPr>
  <p:slideViewPr>
    <p:cSldViewPr snapToGrid="0" snapToObjects="1">
      <p:cViewPr varScale="1">
        <p:scale>
          <a:sx n="83" d="100"/>
          <a:sy n="83" d="100"/>
        </p:scale>
        <p:origin x="-129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26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876FED-3B8B-B644-89B8-815C5671FEB3}" type="datetime1">
              <a:rPr lang="fr-FR" smtClean="0"/>
              <a:t>21/02/18</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0DF4EA-0CA5-1643-88DE-984194542CFC}" type="slidenum">
              <a:rPr lang="fr-FR" smtClean="0"/>
              <a:t>‹#›</a:t>
            </a:fld>
            <a:endParaRPr lang="fr-FR"/>
          </a:p>
        </p:txBody>
      </p:sp>
    </p:spTree>
    <p:extLst>
      <p:ext uri="{BB962C8B-B14F-4D97-AF65-F5344CB8AC3E}">
        <p14:creationId xmlns:p14="http://schemas.microsoft.com/office/powerpoint/2010/main" val="2520891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65DA20-9AC4-304B-AA3E-B1D3A98C6127}" type="datetime1">
              <a:rPr lang="fr-FR" smtClean="0"/>
              <a:t>21/02/18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F5BD35-698B-3648-BBE0-A2B5D6D2C19A}" type="slidenum">
              <a:rPr lang="fr-FR" smtClean="0"/>
              <a:t>‹#›</a:t>
            </a:fld>
            <a:endParaRPr lang="fr-FR"/>
          </a:p>
        </p:txBody>
      </p:sp>
    </p:spTree>
    <p:extLst>
      <p:ext uri="{BB962C8B-B14F-4D97-AF65-F5344CB8AC3E}">
        <p14:creationId xmlns:p14="http://schemas.microsoft.com/office/powerpoint/2010/main" val="14815048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DF5BD35-698B-3648-BBE0-A2B5D6D2C19A}" type="slidenum">
              <a:rPr lang="fr-FR" smtClean="0"/>
              <a:t>5</a:t>
            </a:fld>
            <a:endParaRPr lang="fr-FR"/>
          </a:p>
        </p:txBody>
      </p:sp>
    </p:spTree>
    <p:extLst>
      <p:ext uri="{BB962C8B-B14F-4D97-AF65-F5344CB8AC3E}">
        <p14:creationId xmlns:p14="http://schemas.microsoft.com/office/powerpoint/2010/main" val="3469358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DF5BD35-698B-3648-BBE0-A2B5D6D2C19A}" type="slidenum">
              <a:rPr lang="fr-FR" smtClean="0"/>
              <a:t>26</a:t>
            </a:fld>
            <a:endParaRPr lang="fr-FR"/>
          </a:p>
        </p:txBody>
      </p:sp>
    </p:spTree>
    <p:extLst>
      <p:ext uri="{BB962C8B-B14F-4D97-AF65-F5344CB8AC3E}">
        <p14:creationId xmlns:p14="http://schemas.microsoft.com/office/powerpoint/2010/main" val="4187755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FD951BB-E396-164F-9B7B-EE8CDB2C30A5}" type="datetime1">
              <a:rPr lang="fr-FR" smtClean="0"/>
              <a:t>21/02/18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6DD0FD-55B0-48C4-8AF2-8A69533EDFC3}" type="slidenum">
              <a:rPr lang="en-US" smtClean="0"/>
              <a:pPr/>
              <a:t>‹#›</a:t>
            </a:fld>
            <a:endParaRPr lang="en-US" dirty="0"/>
          </a:p>
        </p:txBody>
      </p:sp>
    </p:spTree>
    <p:extLst>
      <p:ext uri="{BB962C8B-B14F-4D97-AF65-F5344CB8AC3E}">
        <p14:creationId xmlns:p14="http://schemas.microsoft.com/office/powerpoint/2010/main" val="4516594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2ACF459-19D3-4041-B17E-95DC926F6F68}" type="datetime1">
              <a:rPr lang="fr-FR" smtClean="0"/>
              <a:t>21/02/18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37722898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464FFD-19E6-8442-8C93-D637046B324B}" type="datetime1">
              <a:rPr lang="fr-FR" smtClean="0"/>
              <a:t>21/02/18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104271237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372D54F-9BB9-1A4A-BD2B-C62A1FA6D617}" type="datetime1">
              <a:rPr lang="fr-FR" smtClean="0"/>
              <a:t>21/02/18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41914373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42EB1FA-1DE5-844E-8992-0684465098B5}" type="datetime1">
              <a:rPr lang="fr-FR" smtClean="0"/>
              <a:t>21/02/18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159828714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519B1E8-138E-BD46-8DF5-E2661D503556}" type="datetime1">
              <a:rPr lang="fr-FR" smtClean="0"/>
              <a:t>21/02/18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9798380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936DA03-C61D-E74F-81CA-47F153141FBA}" type="datetime1">
              <a:rPr lang="fr-FR" smtClean="0"/>
              <a:t>21/02/18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218337655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F3A04A18-A720-0745-B4E2-DBD462E570A7}" type="datetime1">
              <a:rPr lang="fr-FR" smtClean="0"/>
              <a:t>21/02/18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18893287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D33A58E-FA7B-B248-81BD-513510854A57}" type="datetime1">
              <a:rPr lang="fr-FR" smtClean="0"/>
              <a:t>21/02/18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394570517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72F6855-4E27-DF49-8377-1E5CB51F4D72}" type="datetime1">
              <a:rPr lang="fr-FR" smtClean="0"/>
              <a:t>21/02/18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16770754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561F212-6F18-5C49-AD73-D218B0D66F2B}" type="datetime1">
              <a:rPr lang="fr-FR" smtClean="0"/>
              <a:t>21/02/18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210A41B-57DC-E740-8B35-7661CED0FC4E}" type="slidenum">
              <a:rPr lang="fr-FR" smtClean="0"/>
              <a:t>‹#›</a:t>
            </a:fld>
            <a:endParaRPr lang="fr-FR"/>
          </a:p>
        </p:txBody>
      </p:sp>
    </p:spTree>
    <p:extLst>
      <p:ext uri="{BB962C8B-B14F-4D97-AF65-F5344CB8AC3E}">
        <p14:creationId xmlns:p14="http://schemas.microsoft.com/office/powerpoint/2010/main" val="360881521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C714">
            <a:alpha val="78000"/>
          </a:srgb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CA09F-51F3-EC4E-837D-8971F2456013}" type="datetime1">
              <a:rPr lang="fr-FR" smtClean="0"/>
              <a:t>21/02/18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0A41B-57DC-E740-8B35-7661CED0FC4E}" type="slidenum">
              <a:rPr lang="fr-FR" smtClean="0"/>
              <a:t>‹#›</a:t>
            </a:fld>
            <a:endParaRPr lang="fr-FR"/>
          </a:p>
        </p:txBody>
      </p:sp>
    </p:spTree>
    <p:extLst>
      <p:ext uri="{BB962C8B-B14F-4D97-AF65-F5344CB8AC3E}">
        <p14:creationId xmlns:p14="http://schemas.microsoft.com/office/powerpoint/2010/main" val="354211689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microsoft.com/office/2007/relationships/hdphoto" Target="../media/hdphoto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7.jpeg"/><Relationship Id="rId5" Type="http://schemas.microsoft.com/office/2007/relationships/hdphoto" Target="../media/hdphoto5.wdp"/><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jpeg"/><Relationship Id="rId5"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microsoft.com/office/2007/relationships/hdphoto" Target="../media/hdphoto6.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microsoft.com/office/2007/relationships/hdphoto" Target="../media/hdphoto7.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microsoft.com/office/2007/relationships/hdphoto" Target="../media/hdphoto8.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microsoft.com/office/2007/relationships/hdphoto" Target="../media/hdphoto9.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microsoft.com/office/2007/relationships/hdphoto" Target="../media/hdphoto10.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microsoft.com/office/2007/relationships/hdphoto" Target="../media/hdphoto11.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microsoft.com/office/2007/relationships/hdphoto" Target="../media/hdphoto12.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 Id="rId3"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 Id="rId3" Type="http://schemas.microsoft.com/office/2007/relationships/hdphoto" Target="../media/hdphoto13.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microsoft.com/office/2007/relationships/hdphoto" Target="../media/hdphoto14.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 Id="rId3" Type="http://schemas.microsoft.com/office/2007/relationships/hdphoto" Target="../media/hdphoto15.wd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 Id="rId3" Type="http://schemas.microsoft.com/office/2007/relationships/hdphoto" Target="../media/hdphoto16.wdp"/></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Description : BERNARD:Bandol:Cartes retravaillées:Beau Rivage et quai .jpeg"/>
          <p:cNvPicPr/>
          <p:nvPr/>
        </p:nvPicPr>
        <p:blipFill>
          <a:blip r:embed="rId2" cstate="print">
            <a:extLst>
              <a:ext uri="{28A0092B-C50C-407E-A947-70E740481C1C}">
                <a14:useLocalDpi xmlns:a14="http://schemas.microsoft.com/office/drawing/2010/main"/>
              </a:ext>
            </a:extLst>
          </a:blip>
          <a:srcRect/>
          <a:stretch>
            <a:fillRect/>
          </a:stretch>
        </p:blipFill>
        <p:spPr bwMode="auto">
          <a:xfrm>
            <a:off x="2878184" y="3204707"/>
            <a:ext cx="6265816" cy="3653293"/>
          </a:xfrm>
          <a:prstGeom prst="rect">
            <a:avLst/>
          </a:prstGeom>
          <a:noFill/>
          <a:ln>
            <a:noFill/>
          </a:ln>
        </p:spPr>
      </p:pic>
      <p:sp>
        <p:nvSpPr>
          <p:cNvPr id="11" name="Zone de texte 25"/>
          <p:cNvSpPr txBox="1"/>
          <p:nvPr/>
        </p:nvSpPr>
        <p:spPr>
          <a:xfrm>
            <a:off x="95992" y="85773"/>
            <a:ext cx="5722499" cy="87312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4800" kern="1800" dirty="0">
                <a:effectLst/>
                <a:latin typeface="Britannic Bold"/>
                <a:ea typeface="ＭＳ 明朝"/>
                <a:cs typeface="Britannic Bold"/>
              </a:rPr>
              <a:t>Katherine Mansfield</a:t>
            </a:r>
          </a:p>
          <a:p>
            <a:pPr>
              <a:spcAft>
                <a:spcPts val="0"/>
              </a:spcAft>
            </a:pPr>
            <a:r>
              <a:rPr lang="fr-FR" sz="4800" kern="1800" dirty="0">
                <a:effectLst/>
                <a:latin typeface="Britannic Bold"/>
                <a:ea typeface="ＭＳ 明朝"/>
                <a:cs typeface="Britannic Bold"/>
              </a:rPr>
              <a:t> </a:t>
            </a:r>
            <a:r>
              <a:rPr lang="fr-FR" sz="4800" kern="1800" dirty="0" smtClean="0">
                <a:effectLst/>
                <a:latin typeface="Britannic Bold"/>
                <a:ea typeface="ＭＳ 明朝"/>
                <a:cs typeface="Britannic Bold"/>
              </a:rPr>
              <a:t> </a:t>
            </a:r>
            <a:endParaRPr lang="fr-FR" sz="4800" kern="1800" dirty="0">
              <a:effectLst/>
              <a:latin typeface="Britannic Bold"/>
              <a:ea typeface="ＭＳ 明朝"/>
              <a:cs typeface="Britannic Bold"/>
            </a:endParaRPr>
          </a:p>
        </p:txBody>
      </p:sp>
      <p:sp>
        <p:nvSpPr>
          <p:cNvPr id="12" name="Zone de texte 9"/>
          <p:cNvSpPr txBox="1"/>
          <p:nvPr/>
        </p:nvSpPr>
        <p:spPr>
          <a:xfrm>
            <a:off x="563308" y="1053852"/>
            <a:ext cx="5043250" cy="1330179"/>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288000" bIns="45720" numCol="1" spcCol="0" rtlCol="0" fromWordArt="0" anchor="t" anchorCtr="0" forceAA="0" compatLnSpc="1">
            <a:prstTxWarp prst="textNoShape">
              <a:avLst/>
            </a:prstTxWarp>
            <a:noAutofit/>
          </a:bodyPr>
          <a:lstStyle/>
          <a:p>
            <a:pPr algn="ctr">
              <a:lnSpc>
                <a:spcPts val="4940"/>
              </a:lnSpc>
              <a:spcAft>
                <a:spcPts val="0"/>
              </a:spcAft>
            </a:pPr>
            <a:r>
              <a:rPr lang="fr-FR" sz="3200" kern="1800" dirty="0" smtClean="0">
                <a:effectLst/>
                <a:latin typeface="Britannic Bold"/>
                <a:ea typeface="ＭＳ 明朝"/>
                <a:cs typeface="Britannic Bold"/>
              </a:rPr>
              <a:t>Une </a:t>
            </a:r>
            <a:r>
              <a:rPr lang="fr-FR" sz="3200" kern="1800" dirty="0">
                <a:latin typeface="Britannic Bold"/>
                <a:ea typeface="ＭＳ 明朝"/>
                <a:cs typeface="Britannic Bold"/>
              </a:rPr>
              <a:t>h</a:t>
            </a:r>
            <a:r>
              <a:rPr lang="fr-FR" sz="3200" kern="1800" dirty="0" smtClean="0">
                <a:effectLst/>
                <a:latin typeface="Britannic Bold"/>
                <a:ea typeface="ＭＳ 明朝"/>
                <a:cs typeface="Britannic Bold"/>
              </a:rPr>
              <a:t>ivernante</a:t>
            </a:r>
            <a:r>
              <a:rPr lang="fr-FR" sz="3200" kern="1800" dirty="0" smtClean="0">
                <a:latin typeface="Britannic Bold"/>
                <a:ea typeface="ＭＳ 明朝"/>
                <a:cs typeface="Britannic Bold"/>
              </a:rPr>
              <a:t> c</a:t>
            </a:r>
            <a:r>
              <a:rPr lang="fr-FR" sz="3200" kern="1800" dirty="0" smtClean="0">
                <a:effectLst/>
                <a:latin typeface="Britannic Bold"/>
                <a:ea typeface="ＭＳ 明朝"/>
                <a:cs typeface="Britannic Bold"/>
              </a:rPr>
              <a:t>élèbre</a:t>
            </a:r>
            <a:br>
              <a:rPr lang="fr-FR" sz="3200" kern="1800" dirty="0" smtClean="0">
                <a:effectLst/>
                <a:latin typeface="Britannic Bold"/>
                <a:ea typeface="ＭＳ 明朝"/>
                <a:cs typeface="Britannic Bold"/>
              </a:rPr>
            </a:br>
            <a:r>
              <a:rPr lang="fr-FR" sz="3200" kern="1800" dirty="0" smtClean="0">
                <a:effectLst/>
                <a:latin typeface="Britannic Bold"/>
                <a:ea typeface="ＭＳ 明朝"/>
                <a:cs typeface="Britannic Bold"/>
              </a:rPr>
              <a:t>à </a:t>
            </a:r>
            <a:r>
              <a:rPr lang="fr-FR" sz="3200" kern="1800" dirty="0">
                <a:effectLst/>
                <a:latin typeface="Britannic Bold"/>
                <a:ea typeface="ＭＳ 明朝"/>
                <a:cs typeface="Britannic Bold"/>
              </a:rPr>
              <a:t>Bandol…</a:t>
            </a:r>
            <a:endParaRPr lang="fr-FR" sz="2800" kern="1800" dirty="0">
              <a:effectLst/>
              <a:latin typeface="Britannic Bold"/>
              <a:ea typeface="ＭＳ 明朝"/>
              <a:cs typeface="Britannic Bold"/>
            </a:endParaRPr>
          </a:p>
          <a:p>
            <a:pPr algn="ctr">
              <a:lnSpc>
                <a:spcPts val="4940"/>
              </a:lnSpc>
              <a:spcAft>
                <a:spcPts val="0"/>
              </a:spcAft>
            </a:pPr>
            <a:r>
              <a:rPr lang="fr-FR" sz="3200" kern="1800" dirty="0">
                <a:effectLst/>
                <a:latin typeface="Britannic Bold"/>
                <a:ea typeface="ＭＳ 明朝"/>
                <a:cs typeface="Britannic Bold"/>
              </a:rPr>
              <a:t> </a:t>
            </a:r>
            <a:endParaRPr lang="fr-FR" sz="2800" kern="1800" dirty="0">
              <a:effectLst/>
              <a:latin typeface="Britannic Bold"/>
              <a:ea typeface="ＭＳ 明朝"/>
              <a:cs typeface="Britannic Bold"/>
            </a:endParaRPr>
          </a:p>
        </p:txBody>
      </p:sp>
      <p:grpSp>
        <p:nvGrpSpPr>
          <p:cNvPr id="3" name="Grouper 2"/>
          <p:cNvGrpSpPr/>
          <p:nvPr/>
        </p:nvGrpSpPr>
        <p:grpSpPr>
          <a:xfrm>
            <a:off x="5722499" y="151557"/>
            <a:ext cx="2704851" cy="3465477"/>
            <a:chOff x="0" y="0"/>
            <a:chExt cx="4108454" cy="5499735"/>
          </a:xfrm>
        </p:grpSpPr>
        <p:grpSp>
          <p:nvGrpSpPr>
            <p:cNvPr id="4" name="Grouper 3"/>
            <p:cNvGrpSpPr/>
            <p:nvPr/>
          </p:nvGrpSpPr>
          <p:grpSpPr>
            <a:xfrm>
              <a:off x="0" y="0"/>
              <a:ext cx="4108454" cy="5499735"/>
              <a:chOff x="0" y="0"/>
              <a:chExt cx="4108454" cy="5499735"/>
            </a:xfrm>
          </p:grpSpPr>
          <p:grpSp>
            <p:nvGrpSpPr>
              <p:cNvPr id="6" name="Grouper 5"/>
              <p:cNvGrpSpPr/>
              <p:nvPr/>
            </p:nvGrpSpPr>
            <p:grpSpPr>
              <a:xfrm>
                <a:off x="0" y="0"/>
                <a:ext cx="4108454" cy="5499735"/>
                <a:chOff x="0" y="0"/>
                <a:chExt cx="4108454" cy="5499735"/>
              </a:xfrm>
            </p:grpSpPr>
            <p:pic>
              <p:nvPicPr>
                <p:cNvPr id="8" name="Imag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700"/>
                  <a:ext cx="4108454" cy="5487035"/>
                </a:xfrm>
                <a:prstGeom prst="rect">
                  <a:avLst/>
                </a:prstGeom>
                <a:noFill/>
                <a:ln>
                  <a:noFill/>
                </a:ln>
              </p:spPr>
            </p:pic>
            <p:sp>
              <p:nvSpPr>
                <p:cNvPr id="9" name="Bouée 8"/>
                <p:cNvSpPr/>
                <p:nvPr/>
              </p:nvSpPr>
              <p:spPr>
                <a:xfrm>
                  <a:off x="17780" y="0"/>
                  <a:ext cx="4072429" cy="5459011"/>
                </a:xfrm>
                <a:prstGeom prst="donut">
                  <a:avLst>
                    <a:gd name="adj" fmla="val 4490"/>
                  </a:avLst>
                </a:prstGeom>
                <a:solidFill>
                  <a:srgbClr val="2A809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7" name="Zone de texte 17"/>
              <p:cNvSpPr txBox="1"/>
              <p:nvPr/>
            </p:nvSpPr>
            <p:spPr>
              <a:xfrm>
                <a:off x="901065" y="4220845"/>
                <a:ext cx="2291080" cy="11303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1" vert="horz" wrap="square" lIns="91440" tIns="45720" rIns="91440" bIns="45720" numCol="1" spcCol="0" rtlCol="0" fromWordArt="0" anchor="t" anchorCtr="0" forceAA="0" compatLnSpc="1">
                <a:prstTxWarp prst="textArchDown">
                  <a:avLst>
                    <a:gd name="adj" fmla="val 1429898"/>
                  </a:avLst>
                </a:prstTxWarp>
                <a:noAutofit/>
              </a:bodyPr>
              <a:lstStyle/>
              <a:p>
                <a:pPr>
                  <a:spcAft>
                    <a:spcPts val="0"/>
                  </a:spcAft>
                </a:pPr>
                <a:r>
                  <a:rPr lang="fr-FR" sz="2200" kern="1800">
                    <a:effectLst/>
                    <a:latin typeface="Calibri"/>
                    <a:ea typeface="ＭＳ 明朝"/>
                    <a:cs typeface="Apple Chancery"/>
                  </a:rPr>
                  <a:t>Courtesy Alexander Turnbull Library</a:t>
                </a:r>
                <a:endParaRPr lang="fr-FR" sz="2800" kern="1800">
                  <a:effectLst/>
                  <a:latin typeface="Calibri"/>
                  <a:ea typeface="ＭＳ 明朝"/>
                  <a:cs typeface="Apple Chancery"/>
                </a:endParaRPr>
              </a:p>
            </p:txBody>
          </p:sp>
        </p:grpSp>
        <p:sp>
          <p:nvSpPr>
            <p:cNvPr id="5" name="Forme libre 4"/>
            <p:cNvSpPr/>
            <p:nvPr/>
          </p:nvSpPr>
          <p:spPr>
            <a:xfrm>
              <a:off x="3617595" y="857250"/>
              <a:ext cx="88900" cy="101600"/>
            </a:xfrm>
            <a:custGeom>
              <a:avLst/>
              <a:gdLst>
                <a:gd name="connsiteX0" fmla="*/ 64050 w 89450"/>
                <a:gd name="connsiteY0" fmla="*/ 6896 h 102146"/>
                <a:gd name="connsiteX1" fmla="*/ 64050 w 89450"/>
                <a:gd name="connsiteY1" fmla="*/ 6896 h 102146"/>
                <a:gd name="connsiteX2" fmla="*/ 6900 w 89450"/>
                <a:gd name="connsiteY2" fmla="*/ 13246 h 102146"/>
                <a:gd name="connsiteX3" fmla="*/ 6900 w 89450"/>
                <a:gd name="connsiteY3" fmla="*/ 51346 h 102146"/>
                <a:gd name="connsiteX4" fmla="*/ 57700 w 89450"/>
                <a:gd name="connsiteY4" fmla="*/ 102146 h 102146"/>
                <a:gd name="connsiteX5" fmla="*/ 83100 w 89450"/>
                <a:gd name="connsiteY5" fmla="*/ 95796 h 102146"/>
                <a:gd name="connsiteX6" fmla="*/ 89450 w 89450"/>
                <a:gd name="connsiteY6" fmla="*/ 76746 h 102146"/>
                <a:gd name="connsiteX7" fmla="*/ 76750 w 89450"/>
                <a:gd name="connsiteY7" fmla="*/ 546 h 102146"/>
                <a:gd name="connsiteX8" fmla="*/ 64050 w 89450"/>
                <a:gd name="connsiteY8" fmla="*/ 6896 h 10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50" h="102146">
                  <a:moveTo>
                    <a:pt x="64050" y="6896"/>
                  </a:moveTo>
                  <a:lnTo>
                    <a:pt x="64050" y="6896"/>
                  </a:lnTo>
                  <a:cubicBezTo>
                    <a:pt x="45000" y="9013"/>
                    <a:pt x="24696" y="6127"/>
                    <a:pt x="6900" y="13246"/>
                  </a:cubicBezTo>
                  <a:cubicBezTo>
                    <a:pt x="-6955" y="18788"/>
                    <a:pt x="3821" y="45804"/>
                    <a:pt x="6900" y="51346"/>
                  </a:cubicBezTo>
                  <a:cubicBezTo>
                    <a:pt x="30478" y="93786"/>
                    <a:pt x="23035" y="84813"/>
                    <a:pt x="57700" y="102146"/>
                  </a:cubicBezTo>
                  <a:cubicBezTo>
                    <a:pt x="66167" y="100029"/>
                    <a:pt x="76285" y="101248"/>
                    <a:pt x="83100" y="95796"/>
                  </a:cubicBezTo>
                  <a:cubicBezTo>
                    <a:pt x="88327" y="91615"/>
                    <a:pt x="89450" y="83439"/>
                    <a:pt x="89450" y="76746"/>
                  </a:cubicBezTo>
                  <a:cubicBezTo>
                    <a:pt x="89450" y="62662"/>
                    <a:pt x="86686" y="20417"/>
                    <a:pt x="76750" y="546"/>
                  </a:cubicBezTo>
                  <a:cubicBezTo>
                    <a:pt x="75411" y="-2131"/>
                    <a:pt x="66167" y="5838"/>
                    <a:pt x="64050" y="6896"/>
                  </a:cubicBezTo>
                  <a:close/>
                </a:path>
              </a:pathLst>
            </a:custGeom>
            <a:solidFill>
              <a:srgbClr val="FBFF5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15" name="ZoneTexte 14"/>
          <p:cNvSpPr txBox="1"/>
          <p:nvPr/>
        </p:nvSpPr>
        <p:spPr>
          <a:xfrm>
            <a:off x="355475" y="3625596"/>
            <a:ext cx="2310103" cy="2585323"/>
          </a:xfrm>
          <a:prstGeom prst="rect">
            <a:avLst/>
          </a:prstGeom>
          <a:noFill/>
          <a:ln w="28575" cmpd="sng">
            <a:noFill/>
          </a:ln>
        </p:spPr>
        <p:txBody>
          <a:bodyPr wrap="square" rtlCol="0">
            <a:spAutoFit/>
          </a:bodyPr>
          <a:lstStyle/>
          <a:p>
            <a:pPr algn="ctr"/>
            <a:r>
              <a:rPr lang="fr-FR" sz="5400" dirty="0" smtClean="0">
                <a:ln w="28575" cmpd="sng">
                  <a:solidFill>
                    <a:schemeClr val="tx1"/>
                  </a:solidFill>
                </a:ln>
                <a:latin typeface="Cambria"/>
                <a:cs typeface="Cambria"/>
              </a:rPr>
              <a:t>1918</a:t>
            </a:r>
            <a:br>
              <a:rPr lang="fr-FR" sz="5400" dirty="0" smtClean="0">
                <a:ln w="28575" cmpd="sng">
                  <a:solidFill>
                    <a:schemeClr val="tx1"/>
                  </a:solidFill>
                </a:ln>
                <a:latin typeface="Cambria"/>
                <a:cs typeface="Cambria"/>
              </a:rPr>
            </a:br>
            <a:r>
              <a:rPr lang="fr-FR" sz="5400" dirty="0" smtClean="0">
                <a:ln w="28575" cmpd="sng">
                  <a:solidFill>
                    <a:schemeClr val="tx1"/>
                  </a:solidFill>
                </a:ln>
                <a:latin typeface="Cambria"/>
                <a:cs typeface="Cambria"/>
              </a:rPr>
              <a:t>-</a:t>
            </a:r>
            <a:br>
              <a:rPr lang="fr-FR" sz="5400" dirty="0" smtClean="0">
                <a:ln w="28575" cmpd="sng">
                  <a:solidFill>
                    <a:schemeClr val="tx1"/>
                  </a:solidFill>
                </a:ln>
                <a:latin typeface="Cambria"/>
                <a:cs typeface="Cambria"/>
              </a:rPr>
            </a:br>
            <a:r>
              <a:rPr lang="fr-FR" sz="5400" dirty="0" smtClean="0">
                <a:ln w="28575" cmpd="sng">
                  <a:solidFill>
                    <a:schemeClr val="tx1"/>
                  </a:solidFill>
                </a:ln>
                <a:latin typeface="Cambria"/>
                <a:cs typeface="Cambria"/>
              </a:rPr>
              <a:t>2018</a:t>
            </a:r>
            <a:endParaRPr lang="fr-FR" sz="5400" dirty="0">
              <a:ln w="28575" cmpd="sng">
                <a:solidFill>
                  <a:schemeClr val="tx1"/>
                </a:solidFill>
              </a:ln>
              <a:latin typeface="Cambria"/>
              <a:cs typeface="Cambria"/>
            </a:endParaRPr>
          </a:p>
        </p:txBody>
      </p:sp>
    </p:spTree>
    <p:extLst>
      <p:ext uri="{BB962C8B-B14F-4D97-AF65-F5344CB8AC3E}">
        <p14:creationId xmlns:p14="http://schemas.microsoft.com/office/powerpoint/2010/main" val="175657949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354164" y="-84667"/>
            <a:ext cx="8417298" cy="7201972"/>
            <a:chOff x="354164" y="-84667"/>
            <a:chExt cx="8417298" cy="7201972"/>
          </a:xfrm>
        </p:grpSpPr>
        <p:sp>
          <p:nvSpPr>
            <p:cNvPr id="2" name="ZoneTexte 1"/>
            <p:cNvSpPr txBox="1"/>
            <p:nvPr/>
          </p:nvSpPr>
          <p:spPr>
            <a:xfrm>
              <a:off x="463243" y="-84667"/>
              <a:ext cx="8291285" cy="7201972"/>
            </a:xfrm>
            <a:prstGeom prst="rect">
              <a:avLst/>
            </a:prstGeom>
            <a:noFill/>
          </p:spPr>
          <p:txBody>
            <a:bodyPr wrap="square" rtlCol="0">
              <a:spAutoFit/>
            </a:bodyPr>
            <a:lstStyle/>
            <a:p>
              <a:pPr algn="ctr"/>
              <a:r>
                <a:rPr lang="fr-FR" sz="5400" dirty="0" smtClean="0">
                  <a:latin typeface="Britannic Bold"/>
                  <a:cs typeface="Britannic Bold"/>
                </a:rPr>
                <a:t>Grand Hôtel</a:t>
              </a:r>
              <a:r>
                <a:rPr lang="fr-FR" sz="5400" dirty="0">
                  <a:latin typeface="Britannic Bold"/>
                  <a:cs typeface="Britannic Bold"/>
                </a:rPr>
                <a:t> </a:t>
              </a:r>
              <a:r>
                <a:rPr lang="fr-FR" sz="5400" dirty="0" smtClean="0">
                  <a:latin typeface="Britannic Bold"/>
                  <a:cs typeface="Britannic Bold"/>
                </a:rPr>
                <a:t>Beau Rivage</a:t>
              </a:r>
            </a:p>
            <a:p>
              <a:endParaRPr lang="fr-FR" sz="4800" dirty="0" smtClean="0">
                <a:latin typeface="Britannic Bold"/>
                <a:cs typeface="Britannic Bold"/>
              </a:endParaRPr>
            </a:p>
            <a:p>
              <a:endParaRPr lang="fr-FR" sz="4800" dirty="0">
                <a:latin typeface="Britannic Bold"/>
                <a:cs typeface="Britannic Bold"/>
              </a:endParaRPr>
            </a:p>
            <a:p>
              <a:endParaRPr lang="fr-FR" sz="4800" dirty="0" smtClean="0">
                <a:latin typeface="Britannic Bold"/>
                <a:cs typeface="Britannic Bold"/>
              </a:endParaRPr>
            </a:p>
            <a:p>
              <a:endParaRPr lang="fr-FR" sz="4800" dirty="0">
                <a:latin typeface="Britannic Bold"/>
                <a:cs typeface="Britannic Bold"/>
              </a:endParaRPr>
            </a:p>
            <a:p>
              <a:endParaRPr lang="fr-FR" sz="4800" dirty="0">
                <a:latin typeface="Britannic Bold"/>
                <a:cs typeface="Britannic Bold"/>
              </a:endParaRPr>
            </a:p>
            <a:p>
              <a:endParaRPr lang="fr-FR" sz="4800" dirty="0">
                <a:cs typeface="Britannic Bold"/>
              </a:endParaRPr>
            </a:p>
            <a:p>
              <a:endParaRPr lang="fr-FR" sz="4000" dirty="0" smtClean="0">
                <a:cs typeface="Britannic Bold"/>
              </a:endParaRPr>
            </a:p>
            <a:p>
              <a:endParaRPr lang="fr-FR" sz="2400" dirty="0" smtClean="0">
                <a:cs typeface="Britannic Bold"/>
              </a:endParaRPr>
            </a:p>
            <a:p>
              <a:pPr algn="ctr"/>
              <a:r>
                <a:rPr lang="fr-FR" sz="4000" dirty="0" smtClean="0">
                  <a:cs typeface="Britannic Bold"/>
                </a:rPr>
                <a:t>Séjour du 4 (?) au 31 décembre 1915</a:t>
              </a:r>
              <a:endParaRPr lang="fr-FR" sz="4000" dirty="0">
                <a:cs typeface="Britannic Bold"/>
              </a:endParaRPr>
            </a:p>
          </p:txBody>
        </p:sp>
        <p:pic>
          <p:nvPicPr>
            <p:cNvPr id="3" name="Image 2" descr="631 Beau Rivage.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164" y="844877"/>
              <a:ext cx="8417298" cy="5301924"/>
            </a:xfrm>
            <a:prstGeom prst="rect">
              <a:avLst/>
            </a:prstGeom>
            <a:ln w="12700" cmpd="sng">
              <a:solidFill>
                <a:schemeClr val="tx1"/>
              </a:solidFill>
            </a:ln>
          </p:spPr>
        </p:pic>
      </p:grpSp>
    </p:spTree>
    <p:extLst>
      <p:ext uri="{BB962C8B-B14F-4D97-AF65-F5344CB8AC3E}">
        <p14:creationId xmlns:p14="http://schemas.microsoft.com/office/powerpoint/2010/main" val="129508886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76200" y="49090"/>
            <a:ext cx="8974718" cy="6861691"/>
            <a:chOff x="76200" y="49090"/>
            <a:chExt cx="8974718" cy="6861691"/>
          </a:xfrm>
        </p:grpSpPr>
        <p:sp>
          <p:nvSpPr>
            <p:cNvPr id="2" name="Rectangle 1"/>
            <p:cNvSpPr/>
            <p:nvPr/>
          </p:nvSpPr>
          <p:spPr>
            <a:xfrm>
              <a:off x="76200" y="5556564"/>
              <a:ext cx="8974668" cy="1354217"/>
            </a:xfrm>
            <a:prstGeom prst="rect">
              <a:avLst/>
            </a:prstGeom>
          </p:spPr>
          <p:txBody>
            <a:bodyPr wrap="square">
              <a:spAutoFit/>
            </a:bodyPr>
            <a:lstStyle/>
            <a:p>
              <a:pPr algn="just"/>
              <a:r>
                <a:rPr lang="fr-FR" sz="2200" dirty="0" smtClean="0"/>
                <a:t>« Nous </a:t>
              </a:r>
              <a:r>
                <a:rPr lang="fr-FR" sz="2200" dirty="0"/>
                <a:t>émigrâmes à l’Hôtel Beau Rivage. C’était un endroit tout différent, chaud et accueillant, et nous y passâmes trois jours ensemble. Plus le moment de mon départ approchait, plus je me sentais triste</a:t>
              </a:r>
              <a:r>
                <a:rPr lang="fr-FR" sz="2200" dirty="0" smtClean="0"/>
                <a:t>. »</a:t>
              </a:r>
              <a:r>
                <a:rPr lang="fr-FR" sz="2000" dirty="0" smtClean="0"/>
                <a:t>			</a:t>
              </a:r>
              <a:endParaRPr lang="fr-FR" sz="2000" dirty="0"/>
            </a:p>
            <a:p>
              <a:pPr algn="r"/>
              <a:r>
                <a:rPr lang="fr-FR" sz="1600" i="1" dirty="0" smtClean="0"/>
                <a:t> JMM, KM et moi, page 220</a:t>
              </a:r>
              <a:endParaRPr lang="fr-FR" sz="1600" i="1" dirty="0"/>
            </a:p>
          </p:txBody>
        </p:sp>
        <p:pic>
          <p:nvPicPr>
            <p:cNvPr id="4" name="Image 3" descr="25 Beau Rivage.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918" y="49090"/>
              <a:ext cx="8964000" cy="5595119"/>
            </a:xfrm>
            <a:prstGeom prst="rect">
              <a:avLst/>
            </a:prstGeom>
            <a:ln w="12700" cmpd="sng">
              <a:solidFill>
                <a:schemeClr val="tx1"/>
              </a:solidFill>
            </a:ln>
          </p:spPr>
        </p:pic>
      </p:grpSp>
    </p:spTree>
    <p:extLst>
      <p:ext uri="{BB962C8B-B14F-4D97-AF65-F5344CB8AC3E}">
        <p14:creationId xmlns:p14="http://schemas.microsoft.com/office/powerpoint/2010/main" val="163124328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1348" y="63504"/>
            <a:ext cx="8989712" cy="6432530"/>
          </a:xfrm>
          <a:prstGeom prst="rect">
            <a:avLst/>
          </a:prstGeom>
          <a:noFill/>
        </p:spPr>
        <p:txBody>
          <a:bodyPr wrap="square" rtlCol="0">
            <a:spAutoFit/>
          </a:bodyPr>
          <a:lstStyle/>
          <a:p>
            <a:pPr algn="ctr"/>
            <a:r>
              <a:rPr lang="fr-FR" sz="5600" dirty="0" smtClean="0">
                <a:latin typeface="Britannic Bold"/>
                <a:cs typeface="Britannic Bold"/>
              </a:rPr>
              <a:t>Le Grand Hôtel Beau Rivage</a:t>
            </a:r>
            <a:br>
              <a:rPr lang="fr-FR" sz="5600" dirty="0" smtClean="0">
                <a:latin typeface="Britannic Bold"/>
                <a:cs typeface="Britannic Bold"/>
              </a:rPr>
            </a:br>
            <a:r>
              <a:rPr lang="fr-FR" sz="5600" dirty="0" smtClean="0">
                <a:latin typeface="Britannic Bold"/>
                <a:cs typeface="Britannic Bold"/>
              </a:rPr>
              <a:t>en quelques dates…</a:t>
            </a:r>
          </a:p>
          <a:p>
            <a:pPr algn="ctr"/>
            <a:endParaRPr lang="fr-FR" sz="4000" dirty="0">
              <a:cs typeface="Cambria"/>
            </a:endParaRPr>
          </a:p>
          <a:p>
            <a:pPr marL="628650" indent="-285750">
              <a:spcAft>
                <a:spcPts val="2400"/>
              </a:spcAft>
              <a:buFont typeface="Arial"/>
              <a:buChar char="•"/>
            </a:pPr>
            <a:r>
              <a:rPr lang="fr-FR" sz="4000" dirty="0" smtClean="0">
                <a:cs typeface="Cambria"/>
              </a:rPr>
              <a:t>1900 : Ouverture de l’hôtel</a:t>
            </a:r>
          </a:p>
          <a:p>
            <a:pPr marL="628650" indent="-285750">
              <a:spcAft>
                <a:spcPts val="2400"/>
              </a:spcAft>
              <a:buFont typeface="Arial"/>
              <a:buChar char="•"/>
            </a:pPr>
            <a:r>
              <a:rPr lang="fr-FR" sz="4000" dirty="0" smtClean="0">
                <a:cs typeface="Cambria"/>
              </a:rPr>
              <a:t>1902 : Un casino est annexé à </a:t>
            </a:r>
            <a:br>
              <a:rPr lang="fr-FR" sz="4000" dirty="0" smtClean="0">
                <a:cs typeface="Cambria"/>
              </a:rPr>
            </a:br>
            <a:r>
              <a:rPr lang="fr-FR" sz="4000" dirty="0" smtClean="0">
                <a:cs typeface="Cambria"/>
              </a:rPr>
              <a:t>			  l’établissement</a:t>
            </a:r>
          </a:p>
          <a:p>
            <a:pPr marL="628650" indent="-285750">
              <a:spcAft>
                <a:spcPts val="2400"/>
              </a:spcAft>
              <a:buFont typeface="Arial"/>
              <a:buChar char="•"/>
            </a:pPr>
            <a:r>
              <a:rPr lang="fr-FR" sz="4000" dirty="0" smtClean="0">
                <a:cs typeface="Cambria"/>
              </a:rPr>
              <a:t>1910 : Agrandissement </a:t>
            </a:r>
          </a:p>
          <a:p>
            <a:pPr marL="628650" indent="-285750">
              <a:spcAft>
                <a:spcPts val="2400"/>
              </a:spcAft>
              <a:buFont typeface="Arial"/>
              <a:buChar char="•"/>
            </a:pPr>
            <a:r>
              <a:rPr lang="fr-FR" sz="4000" dirty="0" smtClean="0">
                <a:cs typeface="Cambria"/>
              </a:rPr>
              <a:t>1912 : L’hôtel est tenu par M. </a:t>
            </a:r>
            <a:r>
              <a:rPr lang="fr-FR" sz="4000" dirty="0" err="1" smtClean="0">
                <a:cs typeface="Cambria"/>
              </a:rPr>
              <a:t>Zunino</a:t>
            </a:r>
            <a:endParaRPr lang="fr-FR" sz="4000" dirty="0" smtClean="0">
              <a:cs typeface="Cambria"/>
            </a:endParaRPr>
          </a:p>
        </p:txBody>
      </p:sp>
    </p:spTree>
    <p:extLst>
      <p:ext uri="{BB962C8B-B14F-4D97-AF65-F5344CB8AC3E}">
        <p14:creationId xmlns:p14="http://schemas.microsoft.com/office/powerpoint/2010/main" val="113080240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399499" y="1504750"/>
            <a:ext cx="4836600" cy="3183350"/>
          </a:xfrm>
          <a:prstGeom prst="rect">
            <a:avLst/>
          </a:prstGeom>
          <a:noFill/>
        </p:spPr>
        <p:txBody>
          <a:bodyPr wrap="square" rtlCol="0">
            <a:spAutoFit/>
          </a:bodyPr>
          <a:lstStyle/>
          <a:p>
            <a:pPr algn="ctr">
              <a:lnSpc>
                <a:spcPts val="6100"/>
              </a:lnSpc>
            </a:pPr>
            <a:r>
              <a:rPr lang="fr-FR" sz="3600" dirty="0" smtClean="0">
                <a:cs typeface="Cambria"/>
              </a:rPr>
              <a:t>Publicité figurant dans une brochure éditée par l’Office de Tourisme</a:t>
            </a:r>
            <a:br>
              <a:rPr lang="fr-FR" sz="3600" dirty="0" smtClean="0">
                <a:cs typeface="Cambria"/>
              </a:rPr>
            </a:br>
            <a:r>
              <a:rPr lang="fr-FR" sz="3600" dirty="0" smtClean="0">
                <a:cs typeface="Cambria"/>
              </a:rPr>
              <a:t>en 1913</a:t>
            </a:r>
            <a:endParaRPr lang="fr-FR" sz="3600" dirty="0">
              <a:cs typeface="Cambria"/>
            </a:endParaRPr>
          </a:p>
        </p:txBody>
      </p:sp>
      <p:grpSp>
        <p:nvGrpSpPr>
          <p:cNvPr id="5" name="Grouper 4"/>
          <p:cNvGrpSpPr/>
          <p:nvPr/>
        </p:nvGrpSpPr>
        <p:grpSpPr>
          <a:xfrm>
            <a:off x="55393" y="50255"/>
            <a:ext cx="4428000" cy="6859764"/>
            <a:chOff x="55565" y="50371"/>
            <a:chExt cx="4402070" cy="6832756"/>
          </a:xfrm>
        </p:grpSpPr>
        <p:pic>
          <p:nvPicPr>
            <p:cNvPr id="2" name="Image 1" descr="F:\OFFICE TOURISME AVRIL 2015\CLIPS VIDEOS 2015 !!!!!!!!!!!!!!\BEAU RIVAGE\pub 25 beau rivage imp..jp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55565" y="50371"/>
              <a:ext cx="4402070" cy="6323538"/>
            </a:xfrm>
            <a:prstGeom prst="rect">
              <a:avLst/>
            </a:prstGeom>
            <a:noFill/>
            <a:ln w="12700" cmpd="sng">
              <a:solidFill>
                <a:schemeClr val="tx1"/>
              </a:solidFill>
            </a:ln>
          </p:spPr>
        </p:pic>
        <p:sp>
          <p:nvSpPr>
            <p:cNvPr id="4" name="ZoneTexte 3"/>
            <p:cNvSpPr txBox="1"/>
            <p:nvPr/>
          </p:nvSpPr>
          <p:spPr>
            <a:xfrm>
              <a:off x="153302" y="6298351"/>
              <a:ext cx="4188065" cy="584776"/>
            </a:xfrm>
            <a:prstGeom prst="rect">
              <a:avLst/>
            </a:prstGeom>
            <a:noFill/>
          </p:spPr>
          <p:txBody>
            <a:bodyPr wrap="square" rtlCol="0">
              <a:spAutoFit/>
            </a:bodyPr>
            <a:lstStyle/>
            <a:p>
              <a:pPr algn="ctr"/>
              <a:r>
                <a:rPr lang="fr-FR" sz="1600" dirty="0" smtClean="0"/>
                <a:t>Document reproduit avec l’aimable autorisation de M. Jean-Marie Schneider</a:t>
              </a:r>
              <a:endParaRPr lang="fr-FR" sz="1600" dirty="0"/>
            </a:p>
          </p:txBody>
        </p:sp>
      </p:grpSp>
    </p:spTree>
    <p:extLst>
      <p:ext uri="{BB962C8B-B14F-4D97-AF65-F5344CB8AC3E}">
        <p14:creationId xmlns:p14="http://schemas.microsoft.com/office/powerpoint/2010/main" val="318111672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9270" y="5887350"/>
            <a:ext cx="9036000" cy="954107"/>
          </a:xfrm>
          <a:prstGeom prst="rect">
            <a:avLst/>
          </a:prstGeom>
          <a:noFill/>
        </p:spPr>
        <p:txBody>
          <a:bodyPr wrap="square" rtlCol="0">
            <a:spAutoFit/>
          </a:bodyPr>
          <a:lstStyle/>
          <a:p>
            <a:pPr algn="ctr"/>
            <a:r>
              <a:rPr lang="fr-FR" sz="2800" dirty="0" smtClean="0"/>
              <a:t>Le Grand Hôtel Beau Rivage entre 1902 et 1910,</a:t>
            </a:r>
          </a:p>
          <a:p>
            <a:pPr algn="ctr"/>
            <a:r>
              <a:rPr lang="fr-FR" sz="2800" dirty="0" smtClean="0"/>
              <a:t>vu depuis l’allée de palmiers</a:t>
            </a:r>
            <a:endParaRPr lang="fr-FR" sz="2800" dirty="0"/>
          </a:p>
        </p:txBody>
      </p:sp>
      <p:pic>
        <p:nvPicPr>
          <p:cNvPr id="4" name="Image 3" descr="1453 Beau Rivag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85" y="51058"/>
            <a:ext cx="9036000" cy="5849977"/>
          </a:xfrm>
          <a:prstGeom prst="rect">
            <a:avLst/>
          </a:prstGeom>
          <a:ln w="12700" cmpd="sng">
            <a:solidFill>
              <a:srgbClr val="000000"/>
            </a:solidFill>
          </a:ln>
        </p:spPr>
      </p:pic>
    </p:spTree>
    <p:extLst>
      <p:ext uri="{BB962C8B-B14F-4D97-AF65-F5344CB8AC3E}">
        <p14:creationId xmlns:p14="http://schemas.microsoft.com/office/powerpoint/2010/main" val="258047181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6288" y="5453231"/>
            <a:ext cx="9004901" cy="1431161"/>
          </a:xfrm>
          <a:prstGeom prst="rect">
            <a:avLst/>
          </a:prstGeom>
          <a:noFill/>
        </p:spPr>
        <p:txBody>
          <a:bodyPr wrap="square" rtlCol="0">
            <a:spAutoFit/>
          </a:bodyPr>
          <a:lstStyle/>
          <a:p>
            <a:pPr algn="ctr">
              <a:spcAft>
                <a:spcPts val="600"/>
              </a:spcAft>
            </a:pPr>
            <a:r>
              <a:rPr lang="fr-FR" sz="2400" dirty="0" smtClean="0"/>
              <a:t>Vue du Grand Hôtel Beau Rivage après 1910.</a:t>
            </a:r>
          </a:p>
          <a:p>
            <a:pPr algn="just"/>
            <a:r>
              <a:rPr lang="fr-FR" sz="2100" dirty="0" smtClean="0"/>
              <a:t>« J’étais sûre que j’allais être foudroyée, d’autant plus que ma chambre est à l’angle de la maison et subit toute la violence des tempêtes. » </a:t>
            </a:r>
          </a:p>
          <a:p>
            <a:pPr algn="r"/>
            <a:r>
              <a:rPr lang="fr-FR" sz="1600" i="1" dirty="0" smtClean="0"/>
              <a:t> Lettre à JMM, 18 décembre 1915</a:t>
            </a:r>
          </a:p>
        </p:txBody>
      </p:sp>
      <p:pic>
        <p:nvPicPr>
          <p:cNvPr id="4" name="Image 3" descr="Filets Beau Rivage.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056" y="59073"/>
            <a:ext cx="9036000" cy="5467829"/>
          </a:xfrm>
          <a:prstGeom prst="rect">
            <a:avLst/>
          </a:prstGeom>
          <a:ln w="12700" cmpd="sng">
            <a:solidFill>
              <a:schemeClr val="tx1"/>
            </a:solidFill>
          </a:ln>
        </p:spPr>
      </p:pic>
    </p:spTree>
    <p:extLst>
      <p:ext uri="{BB962C8B-B14F-4D97-AF65-F5344CB8AC3E}">
        <p14:creationId xmlns:p14="http://schemas.microsoft.com/office/powerpoint/2010/main" val="154552023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3933" y="5871028"/>
            <a:ext cx="9154536" cy="707886"/>
          </a:xfrm>
          <a:prstGeom prst="rect">
            <a:avLst/>
          </a:prstGeom>
          <a:noFill/>
        </p:spPr>
        <p:txBody>
          <a:bodyPr wrap="square" rtlCol="0">
            <a:spAutoFit/>
          </a:bodyPr>
          <a:lstStyle/>
          <a:p>
            <a:r>
              <a:rPr lang="fr-FR" sz="4000" dirty="0" smtClean="0"/>
              <a:t>Différentes vues de la terrasse de l’hôtel…</a:t>
            </a:r>
            <a:endParaRPr lang="fr-FR" sz="4000" dirty="0"/>
          </a:p>
        </p:txBody>
      </p:sp>
      <p:pic>
        <p:nvPicPr>
          <p:cNvPr id="4" name="Image 3" descr="Terrasses Beau Rivage.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269" y="50798"/>
            <a:ext cx="9036000" cy="5751446"/>
          </a:xfrm>
          <a:prstGeom prst="rect">
            <a:avLst/>
          </a:prstGeom>
          <a:ln w="12700" cmpd="sng">
            <a:solidFill>
              <a:schemeClr val="tx1"/>
            </a:solidFill>
          </a:ln>
        </p:spPr>
      </p:pic>
    </p:spTree>
    <p:extLst>
      <p:ext uri="{BB962C8B-B14F-4D97-AF65-F5344CB8AC3E}">
        <p14:creationId xmlns:p14="http://schemas.microsoft.com/office/powerpoint/2010/main" val="277433021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errasses Femmes Beau Rivage.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98" y="367443"/>
            <a:ext cx="9036000" cy="5818235"/>
          </a:xfrm>
          <a:prstGeom prst="rect">
            <a:avLst/>
          </a:prstGeom>
          <a:ln w="12700" cmpd="sng">
            <a:solidFill>
              <a:schemeClr val="tx1"/>
            </a:solidFill>
          </a:ln>
        </p:spPr>
      </p:pic>
    </p:spTree>
    <p:extLst>
      <p:ext uri="{BB962C8B-B14F-4D97-AF65-F5344CB8AC3E}">
        <p14:creationId xmlns:p14="http://schemas.microsoft.com/office/powerpoint/2010/main" val="403714966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r 12"/>
          <p:cNvGrpSpPr/>
          <p:nvPr/>
        </p:nvGrpSpPr>
        <p:grpSpPr>
          <a:xfrm>
            <a:off x="0" y="22225"/>
            <a:ext cx="9084733" cy="6854981"/>
            <a:chOff x="0" y="22225"/>
            <a:chExt cx="9084733" cy="6854981"/>
          </a:xfrm>
        </p:grpSpPr>
        <p:sp>
          <p:nvSpPr>
            <p:cNvPr id="3" name="ZoneTexte 2"/>
            <p:cNvSpPr txBox="1"/>
            <p:nvPr/>
          </p:nvSpPr>
          <p:spPr>
            <a:xfrm>
              <a:off x="0" y="5615322"/>
              <a:ext cx="9084733" cy="1261884"/>
            </a:xfrm>
            <a:prstGeom prst="rect">
              <a:avLst/>
            </a:prstGeom>
            <a:noFill/>
          </p:spPr>
          <p:txBody>
            <a:bodyPr wrap="square" rtlCol="0">
              <a:spAutoFit/>
            </a:bodyPr>
            <a:lstStyle/>
            <a:p>
              <a:pPr algn="just"/>
              <a:r>
                <a:rPr lang="fr-FR" sz="1900" dirty="0" smtClean="0"/>
                <a:t>«</a:t>
              </a:r>
              <a:r>
                <a:rPr lang="fr-FR" sz="1900" dirty="0"/>
                <a:t> </a:t>
              </a:r>
              <a:r>
                <a:rPr lang="fr-FR" sz="1900" dirty="0" smtClean="0"/>
                <a:t>Je soupçonne même le chien blanc d’être dressé à aboyer quand les pensionnaires touchent aux fleurs. » 								</a:t>
              </a:r>
              <a:r>
                <a:rPr lang="fr-FR" sz="1900" dirty="0"/>
                <a:t> </a:t>
              </a:r>
              <a:r>
                <a:rPr lang="fr-FR" sz="1900" dirty="0" smtClean="0"/>
                <a:t>	      </a:t>
              </a:r>
              <a:r>
                <a:rPr lang="fr-FR" sz="1600" i="1" dirty="0" smtClean="0"/>
                <a:t>Lettre à JMM, 8 décembre 1915</a:t>
              </a:r>
            </a:p>
            <a:p>
              <a:pPr algn="just"/>
              <a:r>
                <a:rPr lang="fr-FR" sz="1900" dirty="0" smtClean="0"/>
                <a:t>« Le chien blanc tout ensommeillé qui faisait semblant d’être réveillé depuis des heures sur la terrasse. »</a:t>
              </a:r>
              <a:r>
                <a:rPr lang="fr-FR" sz="1900" dirty="0"/>
                <a:t> </a:t>
              </a:r>
              <a:r>
                <a:rPr lang="fr-FR" dirty="0" smtClean="0"/>
                <a:t>									</a:t>
              </a:r>
              <a:r>
                <a:rPr lang="fr-FR" dirty="0"/>
                <a:t> </a:t>
              </a:r>
              <a:r>
                <a:rPr lang="fr-FR" dirty="0" smtClean="0"/>
                <a:t>            </a:t>
              </a:r>
              <a:r>
                <a:rPr lang="fr-FR" sz="1600" i="1" dirty="0" smtClean="0"/>
                <a:t>Lettre </a:t>
              </a:r>
              <a:r>
                <a:rPr lang="fr-FR" sz="1600" i="1" dirty="0"/>
                <a:t>à </a:t>
              </a:r>
              <a:r>
                <a:rPr lang="fr-FR" sz="1600" i="1" dirty="0" smtClean="0"/>
                <a:t>JMM, 27 </a:t>
              </a:r>
              <a:r>
                <a:rPr lang="fr-FR" sz="1600" i="1" dirty="0"/>
                <a:t>décembre </a:t>
              </a:r>
              <a:r>
                <a:rPr lang="fr-FR" sz="1600" i="1" dirty="0" smtClean="0"/>
                <a:t>1915</a:t>
              </a:r>
              <a:endParaRPr lang="fr-FR" sz="1600" i="1" dirty="0"/>
            </a:p>
          </p:txBody>
        </p:sp>
        <p:grpSp>
          <p:nvGrpSpPr>
            <p:cNvPr id="12" name="Grouper 11"/>
            <p:cNvGrpSpPr/>
            <p:nvPr/>
          </p:nvGrpSpPr>
          <p:grpSpPr>
            <a:xfrm>
              <a:off x="149225" y="22225"/>
              <a:ext cx="8840108" cy="5673849"/>
              <a:chOff x="149225" y="22225"/>
              <a:chExt cx="8840108" cy="5673849"/>
            </a:xfrm>
          </p:grpSpPr>
          <p:grpSp>
            <p:nvGrpSpPr>
              <p:cNvPr id="11" name="Grouper 10"/>
              <p:cNvGrpSpPr/>
              <p:nvPr/>
            </p:nvGrpSpPr>
            <p:grpSpPr>
              <a:xfrm>
                <a:off x="149225" y="22225"/>
                <a:ext cx="8840108" cy="5673849"/>
                <a:chOff x="149225" y="22225"/>
                <a:chExt cx="8840108" cy="5673849"/>
              </a:xfrm>
            </p:grpSpPr>
            <p:pic>
              <p:nvPicPr>
                <p:cNvPr id="4" name="Image 3" descr="Chien Beau Rivage.jpe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69333" y="50808"/>
                  <a:ext cx="8820000" cy="5645266"/>
                </a:xfrm>
                <a:prstGeom prst="rect">
                  <a:avLst/>
                </a:prstGeom>
                <a:ln w="12700" cmpd="sng">
                  <a:solidFill>
                    <a:schemeClr val="tx1"/>
                  </a:solidFill>
                </a:ln>
              </p:spPr>
            </p:pic>
            <p:grpSp>
              <p:nvGrpSpPr>
                <p:cNvPr id="10" name="Grouper 9"/>
                <p:cNvGrpSpPr/>
                <p:nvPr/>
              </p:nvGrpSpPr>
              <p:grpSpPr>
                <a:xfrm>
                  <a:off x="149225" y="22225"/>
                  <a:ext cx="2108200" cy="2374900"/>
                  <a:chOff x="149225" y="22225"/>
                  <a:chExt cx="2108200" cy="2374900"/>
                </a:xfrm>
              </p:grpSpPr>
              <p:pic>
                <p:nvPicPr>
                  <p:cNvPr id="5" name="Imag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69333" y="50807"/>
                    <a:ext cx="2060621" cy="2319860"/>
                  </a:xfrm>
                  <a:prstGeom prst="rect">
                    <a:avLst/>
                  </a:prstGeom>
                  <a:ln w="12700" cmpd="sng">
                    <a:solidFill>
                      <a:schemeClr val="tx1"/>
                    </a:solidFill>
                  </a:ln>
                </p:spPr>
              </p:pic>
              <p:sp>
                <p:nvSpPr>
                  <p:cNvPr id="8" name="Forme libre 7"/>
                  <p:cNvSpPr/>
                  <p:nvPr/>
                </p:nvSpPr>
                <p:spPr>
                  <a:xfrm>
                    <a:off x="149225" y="22225"/>
                    <a:ext cx="2108200" cy="2374900"/>
                  </a:xfrm>
                  <a:custGeom>
                    <a:avLst/>
                    <a:gdLst>
                      <a:gd name="connsiteX0" fmla="*/ 0 w 2108200"/>
                      <a:gd name="connsiteY0" fmla="*/ 2368550 h 2374900"/>
                      <a:gd name="connsiteX1" fmla="*/ 2105025 w 2108200"/>
                      <a:gd name="connsiteY1" fmla="*/ 2374900 h 2374900"/>
                      <a:gd name="connsiteX2" fmla="*/ 2108200 w 2108200"/>
                      <a:gd name="connsiteY2" fmla="*/ 0 h 2374900"/>
                      <a:gd name="connsiteX3" fmla="*/ 2108200 w 2108200"/>
                      <a:gd name="connsiteY3" fmla="*/ 0 h 2374900"/>
                    </a:gdLst>
                    <a:ahLst/>
                    <a:cxnLst>
                      <a:cxn ang="0">
                        <a:pos x="connsiteX0" y="connsiteY0"/>
                      </a:cxn>
                      <a:cxn ang="0">
                        <a:pos x="connsiteX1" y="connsiteY1"/>
                      </a:cxn>
                      <a:cxn ang="0">
                        <a:pos x="connsiteX2" y="connsiteY2"/>
                      </a:cxn>
                      <a:cxn ang="0">
                        <a:pos x="connsiteX3" y="connsiteY3"/>
                      </a:cxn>
                    </a:cxnLst>
                    <a:rect l="l" t="t" r="r" b="b"/>
                    <a:pathLst>
                      <a:path w="2108200" h="2374900">
                        <a:moveTo>
                          <a:pt x="0" y="2368550"/>
                        </a:moveTo>
                        <a:lnTo>
                          <a:pt x="2105025" y="2374900"/>
                        </a:lnTo>
                        <a:cubicBezTo>
                          <a:pt x="2106083" y="1583267"/>
                          <a:pt x="2107142" y="791633"/>
                          <a:pt x="2108200" y="0"/>
                        </a:cubicBezTo>
                        <a:lnTo>
                          <a:pt x="2108200" y="0"/>
                        </a:lnTo>
                      </a:path>
                    </a:pathLst>
                  </a:custGeom>
                  <a:ln>
                    <a:solidFill>
                      <a:srgbClr val="EFD54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sp>
            <p:nvSpPr>
              <p:cNvPr id="9" name="Forme libre 8"/>
              <p:cNvSpPr/>
              <p:nvPr/>
            </p:nvSpPr>
            <p:spPr>
              <a:xfrm>
                <a:off x="155575" y="38100"/>
                <a:ext cx="2127250" cy="2378075"/>
              </a:xfrm>
              <a:custGeom>
                <a:avLst/>
                <a:gdLst>
                  <a:gd name="connsiteX0" fmla="*/ 0 w 2127250"/>
                  <a:gd name="connsiteY0" fmla="*/ 2371725 h 2378075"/>
                  <a:gd name="connsiteX1" fmla="*/ 2124075 w 2127250"/>
                  <a:gd name="connsiteY1" fmla="*/ 2378075 h 2378075"/>
                  <a:gd name="connsiteX2" fmla="*/ 2127250 w 2127250"/>
                  <a:gd name="connsiteY2" fmla="*/ 0 h 2378075"/>
                </a:gdLst>
                <a:ahLst/>
                <a:cxnLst>
                  <a:cxn ang="0">
                    <a:pos x="connsiteX0" y="connsiteY0"/>
                  </a:cxn>
                  <a:cxn ang="0">
                    <a:pos x="connsiteX1" y="connsiteY1"/>
                  </a:cxn>
                  <a:cxn ang="0">
                    <a:pos x="connsiteX2" y="connsiteY2"/>
                  </a:cxn>
                </a:cxnLst>
                <a:rect l="l" t="t" r="r" b="b"/>
                <a:pathLst>
                  <a:path w="2127250" h="2378075">
                    <a:moveTo>
                      <a:pt x="0" y="2371725"/>
                    </a:moveTo>
                    <a:lnTo>
                      <a:pt x="2124075" y="2378075"/>
                    </a:lnTo>
                    <a:cubicBezTo>
                      <a:pt x="2125133" y="1585383"/>
                      <a:pt x="2126192" y="792692"/>
                      <a:pt x="2127250" y="0"/>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spTree>
    <p:extLst>
      <p:ext uri="{BB962C8B-B14F-4D97-AF65-F5344CB8AC3E}">
        <p14:creationId xmlns:p14="http://schemas.microsoft.com/office/powerpoint/2010/main" val="26782245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50756" y="6006812"/>
            <a:ext cx="7612551" cy="707886"/>
          </a:xfrm>
          <a:prstGeom prst="rect">
            <a:avLst/>
          </a:prstGeom>
          <a:noFill/>
        </p:spPr>
        <p:txBody>
          <a:bodyPr wrap="square" rtlCol="0">
            <a:spAutoFit/>
          </a:bodyPr>
          <a:lstStyle/>
          <a:p>
            <a:pPr algn="ctr"/>
            <a:r>
              <a:rPr lang="fr-FR" sz="4000" dirty="0" smtClean="0"/>
              <a:t>La salle à manger de l’hôtel</a:t>
            </a:r>
            <a:endParaRPr lang="fr-FR" sz="4000" dirty="0"/>
          </a:p>
        </p:txBody>
      </p:sp>
      <p:pic>
        <p:nvPicPr>
          <p:cNvPr id="4" name="Image 3" descr="S à M Beau Rivage.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35" y="53236"/>
            <a:ext cx="9036000" cy="5923444"/>
          </a:xfrm>
          <a:prstGeom prst="rect">
            <a:avLst/>
          </a:prstGeom>
          <a:ln w="12700" cmpd="sng">
            <a:solidFill>
              <a:schemeClr val="tx1"/>
            </a:solidFill>
          </a:ln>
        </p:spPr>
      </p:pic>
    </p:spTree>
    <p:extLst>
      <p:ext uri="{BB962C8B-B14F-4D97-AF65-F5344CB8AC3E}">
        <p14:creationId xmlns:p14="http://schemas.microsoft.com/office/powerpoint/2010/main" val="331955543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1643179" y="5810496"/>
            <a:ext cx="5773270" cy="646331"/>
          </a:xfrm>
          <a:prstGeom prst="rect">
            <a:avLst/>
          </a:prstGeom>
          <a:noFill/>
        </p:spPr>
        <p:txBody>
          <a:bodyPr wrap="square" rtlCol="0">
            <a:spAutoFit/>
          </a:bodyPr>
          <a:lstStyle/>
          <a:p>
            <a:pPr algn="ctr"/>
            <a:r>
              <a:rPr lang="fr-FR" dirty="0" smtClean="0"/>
              <a:t>  Sauf mention particulière, les documents présentés sont issus de la collection personnelle de M. Bosque.</a:t>
            </a:r>
            <a:endParaRPr lang="fr-FR" dirty="0"/>
          </a:p>
        </p:txBody>
      </p:sp>
      <p:grpSp>
        <p:nvGrpSpPr>
          <p:cNvPr id="3" name="Grouper 2"/>
          <p:cNvGrpSpPr/>
          <p:nvPr/>
        </p:nvGrpSpPr>
        <p:grpSpPr>
          <a:xfrm>
            <a:off x="0" y="0"/>
            <a:ext cx="9144000" cy="6858000"/>
            <a:chOff x="0" y="0"/>
            <a:chExt cx="9144000" cy="6858000"/>
          </a:xfrm>
        </p:grpSpPr>
        <p:sp>
          <p:nvSpPr>
            <p:cNvPr id="2" name="Rectangle 1"/>
            <p:cNvSpPr/>
            <p:nvPr/>
          </p:nvSpPr>
          <p:spPr>
            <a:xfrm>
              <a:off x="400341" y="296786"/>
              <a:ext cx="8455482" cy="5016758"/>
            </a:xfrm>
            <a:prstGeom prst="rect">
              <a:avLst/>
            </a:prstGeom>
          </p:spPr>
          <p:txBody>
            <a:bodyPr wrap="square">
              <a:spAutoFit/>
            </a:bodyPr>
            <a:lstStyle/>
            <a:p>
              <a:pPr algn="ctr"/>
              <a:r>
                <a:rPr lang="fr-FR" sz="4000" dirty="0" smtClean="0">
                  <a:latin typeface="Cambria"/>
                  <a:cs typeface="Cambria"/>
                </a:rPr>
                <a:t>Conférence proposée par</a:t>
              </a:r>
              <a:br>
                <a:rPr lang="fr-FR" sz="4000" dirty="0" smtClean="0">
                  <a:latin typeface="Cambria"/>
                  <a:cs typeface="Cambria"/>
                </a:rPr>
              </a:br>
              <a:r>
                <a:rPr lang="fr-FR" sz="4000" dirty="0" smtClean="0">
                  <a:latin typeface="Britannic Bold"/>
                  <a:cs typeface="Britannic Bold"/>
                </a:rPr>
                <a:t>Monsieur Bernard BOSQUE</a:t>
              </a:r>
              <a:r>
                <a:rPr lang="fr-FR" sz="4000" dirty="0" smtClean="0">
                  <a:latin typeface="Cambria"/>
                  <a:cs typeface="Cambria"/>
                </a:rPr>
                <a:t/>
              </a:r>
              <a:br>
                <a:rPr lang="fr-FR" sz="4000" dirty="0" smtClean="0">
                  <a:latin typeface="Cambria"/>
                  <a:cs typeface="Cambria"/>
                </a:rPr>
              </a:br>
              <a:r>
                <a:rPr lang="fr-FR" sz="4000" dirty="0" smtClean="0">
                  <a:latin typeface="Cambria"/>
                  <a:cs typeface="Cambria"/>
                </a:rPr>
                <a:t>avec le soutien</a:t>
              </a:r>
              <a:br>
                <a:rPr lang="fr-FR" sz="4000" dirty="0" smtClean="0">
                  <a:latin typeface="Cambria"/>
                  <a:cs typeface="Cambria"/>
                </a:rPr>
              </a:br>
              <a:r>
                <a:rPr lang="fr-FR" sz="4000" dirty="0" smtClean="0">
                  <a:latin typeface="Cambria"/>
                  <a:cs typeface="Cambria"/>
                </a:rPr>
                <a:t>de</a:t>
              </a:r>
              <a:br>
                <a:rPr lang="fr-FR" sz="4000" dirty="0" smtClean="0">
                  <a:latin typeface="Cambria"/>
                  <a:cs typeface="Cambria"/>
                </a:rPr>
              </a:br>
              <a:r>
                <a:rPr lang="fr-FR" sz="4000" b="1" i="1" dirty="0" smtClean="0">
                  <a:latin typeface="Cambria"/>
                  <a:cs typeface="Cambria"/>
                </a:rPr>
                <a:t>la</a:t>
              </a:r>
              <a:r>
                <a:rPr lang="fr-FR" sz="4000" b="1" dirty="0" smtClean="0">
                  <a:latin typeface="Cambria"/>
                  <a:cs typeface="Cambria"/>
                </a:rPr>
                <a:t> </a:t>
              </a:r>
              <a:r>
                <a:rPr lang="fr-FR" sz="4000" b="1" i="1" dirty="0" smtClean="0">
                  <a:latin typeface="Cambria"/>
                  <a:cs typeface="Cambria"/>
                </a:rPr>
                <a:t>Katherine Mansfield Society</a:t>
              </a:r>
              <a:r>
                <a:rPr lang="fr-FR" sz="4000" i="1" dirty="0" smtClean="0">
                  <a:latin typeface="Cambria"/>
                  <a:cs typeface="Cambria"/>
                </a:rPr>
                <a:t/>
              </a:r>
              <a:br>
                <a:rPr lang="fr-FR" sz="4000" i="1" dirty="0" smtClean="0">
                  <a:latin typeface="Cambria"/>
                  <a:cs typeface="Cambria"/>
                </a:rPr>
              </a:br>
              <a:r>
                <a:rPr lang="fr-FR" sz="4000" dirty="0" smtClean="0">
                  <a:latin typeface="Cambria"/>
                  <a:cs typeface="Cambria"/>
                </a:rPr>
                <a:t>et de</a:t>
              </a:r>
              <a:br>
                <a:rPr lang="fr-FR" sz="4000" dirty="0" smtClean="0">
                  <a:latin typeface="Cambria"/>
                  <a:cs typeface="Cambria"/>
                </a:rPr>
              </a:br>
              <a:r>
                <a:rPr lang="fr-FR" sz="4000" b="1" i="1" dirty="0" smtClean="0">
                  <a:latin typeface="Cambria"/>
                  <a:cs typeface="Cambria"/>
                </a:rPr>
                <a:t>la</a:t>
              </a:r>
              <a:r>
                <a:rPr lang="fr-FR" sz="4000" b="1" dirty="0" smtClean="0">
                  <a:latin typeface="Cambria"/>
                  <a:cs typeface="Cambria"/>
                </a:rPr>
                <a:t> </a:t>
              </a:r>
              <a:r>
                <a:rPr lang="fr-FR" sz="4000" b="1" i="1" dirty="0" smtClean="0">
                  <a:latin typeface="Cambria"/>
                  <a:cs typeface="Cambria"/>
                </a:rPr>
                <a:t>Ville de Bandol</a:t>
              </a:r>
              <a:endParaRPr lang="fr-FR" sz="4000" i="1" dirty="0">
                <a:latin typeface="Cambria"/>
                <a:cs typeface="Cambria"/>
              </a:endParaRPr>
            </a:p>
            <a:p>
              <a:pPr algn="ctr"/>
              <a:endParaRPr lang="fr-FR" sz="4000" dirty="0">
                <a:latin typeface="Cambria"/>
                <a:cs typeface="Cambria"/>
              </a:endParaRPr>
            </a:p>
          </p:txBody>
        </p:sp>
        <p:grpSp>
          <p:nvGrpSpPr>
            <p:cNvPr id="17" name="Grouper 16"/>
            <p:cNvGrpSpPr/>
            <p:nvPr/>
          </p:nvGrpSpPr>
          <p:grpSpPr>
            <a:xfrm>
              <a:off x="0" y="0"/>
              <a:ext cx="9144000" cy="6858000"/>
              <a:chOff x="0" y="0"/>
              <a:chExt cx="9144000" cy="6858000"/>
            </a:xfrm>
          </p:grpSpPr>
          <p:grpSp>
            <p:nvGrpSpPr>
              <p:cNvPr id="15" name="Grouper 14"/>
              <p:cNvGrpSpPr/>
              <p:nvPr/>
            </p:nvGrpSpPr>
            <p:grpSpPr>
              <a:xfrm>
                <a:off x="0" y="0"/>
                <a:ext cx="9144000" cy="6858000"/>
                <a:chOff x="0" y="0"/>
                <a:chExt cx="9144000" cy="6858000"/>
              </a:xfrm>
            </p:grpSpPr>
            <p:sp>
              <p:nvSpPr>
                <p:cNvPr id="4" name="Rectangle 3"/>
                <p:cNvSpPr/>
                <p:nvPr/>
              </p:nvSpPr>
              <p:spPr>
                <a:xfrm>
                  <a:off x="0" y="0"/>
                  <a:ext cx="9144000" cy="6858000"/>
                </a:xfrm>
                <a:prstGeom prst="rect">
                  <a:avLst/>
                </a:prstGeom>
                <a:noFill/>
                <a:ln w="2540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descr="Capture d’écran 2016-06-04 à 16.05.18.pn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7627054" y="5256389"/>
                  <a:ext cx="1390745" cy="1474613"/>
                </a:xfrm>
                <a:prstGeom prst="rect">
                  <a:avLst/>
                </a:prstGeom>
              </p:spPr>
            </p:pic>
            <p:pic>
              <p:nvPicPr>
                <p:cNvPr id="11" name="Image 10" descr="Capture d’écran 2016-06-04 à 16.05.28.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126713" y="5256389"/>
                  <a:ext cx="1407533" cy="1474614"/>
                </a:xfrm>
                <a:prstGeom prst="rect">
                  <a:avLst/>
                </a:prstGeom>
              </p:spPr>
            </p:pic>
          </p:grpSp>
          <p:cxnSp>
            <p:nvCxnSpPr>
              <p:cNvPr id="16" name="Connecteur droit 15"/>
              <p:cNvCxnSpPr/>
              <p:nvPr/>
            </p:nvCxnSpPr>
            <p:spPr>
              <a:xfrm>
                <a:off x="4010314" y="5198038"/>
                <a:ext cx="1159609" cy="0"/>
              </a:xfrm>
              <a:prstGeom prst="line">
                <a:avLst/>
              </a:prstGeom>
              <a:ln w="76200" cmpd="tri">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6552459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53698" y="5877440"/>
            <a:ext cx="8455260" cy="707886"/>
          </a:xfrm>
          <a:prstGeom prst="rect">
            <a:avLst/>
          </a:prstGeom>
          <a:noFill/>
        </p:spPr>
        <p:txBody>
          <a:bodyPr wrap="square" rtlCol="0">
            <a:spAutoFit/>
          </a:bodyPr>
          <a:lstStyle/>
          <a:p>
            <a:pPr algn="ctr"/>
            <a:r>
              <a:rPr lang="fr-FR" sz="4000" dirty="0" smtClean="0"/>
              <a:t>Carte montrant la voiture de l’hôtel</a:t>
            </a:r>
            <a:endParaRPr lang="fr-FR" sz="4000" dirty="0"/>
          </a:p>
        </p:txBody>
      </p:sp>
      <p:pic>
        <p:nvPicPr>
          <p:cNvPr id="4" name="Image 3" descr="Voitures Beau Rivage.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28" y="57728"/>
            <a:ext cx="9036000" cy="5760556"/>
          </a:xfrm>
          <a:prstGeom prst="rect">
            <a:avLst/>
          </a:prstGeom>
          <a:ln w="12700" cmpd="sng">
            <a:solidFill>
              <a:schemeClr val="tx1"/>
            </a:solidFill>
          </a:ln>
        </p:spPr>
      </p:pic>
    </p:spTree>
    <p:extLst>
      <p:ext uri="{BB962C8B-B14F-4D97-AF65-F5344CB8AC3E}">
        <p14:creationId xmlns:p14="http://schemas.microsoft.com/office/powerpoint/2010/main" val="34756670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ype Palmier.jpeg"/>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8028" y="42677"/>
            <a:ext cx="4283999" cy="6771402"/>
          </a:xfrm>
          <a:prstGeom prst="rect">
            <a:avLst/>
          </a:prstGeom>
          <a:ln w="12700" cmpd="sng">
            <a:solidFill>
              <a:schemeClr val="tx1"/>
            </a:solidFill>
          </a:ln>
        </p:spPr>
      </p:pic>
      <p:sp>
        <p:nvSpPr>
          <p:cNvPr id="2" name="ZoneTexte 1"/>
          <p:cNvSpPr txBox="1"/>
          <p:nvPr/>
        </p:nvSpPr>
        <p:spPr>
          <a:xfrm>
            <a:off x="4480903" y="251944"/>
            <a:ext cx="4516981" cy="5509201"/>
          </a:xfrm>
          <a:prstGeom prst="rect">
            <a:avLst/>
          </a:prstGeom>
          <a:noFill/>
        </p:spPr>
        <p:txBody>
          <a:bodyPr wrap="square" rtlCol="0">
            <a:spAutoFit/>
          </a:bodyPr>
          <a:lstStyle/>
          <a:p>
            <a:pPr algn="just"/>
            <a:r>
              <a:rPr lang="fr-FR" sz="2800" dirty="0" smtClean="0"/>
              <a:t>« Très tenaces, très solides sont les troncs des palmiers. Jaillissant de leurs cimes, les raides bouquets verts semblent inciser l’air du soir et, parmi eux, les bleus eucalyptus, hauts et sveltes, montrent leurs feuilles en forme de faucille, leurs branches retombantes, moitié bleues, moitié violettes. »</a:t>
            </a:r>
            <a:endParaRPr lang="fr-FR" sz="2800" i="1" dirty="0" smtClean="0"/>
          </a:p>
          <a:p>
            <a:pPr algn="r"/>
            <a:r>
              <a:rPr lang="fr-FR" sz="1600" i="1" dirty="0" smtClean="0"/>
              <a:t>Journal, décembre 1915</a:t>
            </a:r>
            <a:endParaRPr lang="fr-FR" sz="1600" i="1" dirty="0"/>
          </a:p>
        </p:txBody>
      </p:sp>
    </p:spTree>
    <p:extLst>
      <p:ext uri="{BB962C8B-B14F-4D97-AF65-F5344CB8AC3E}">
        <p14:creationId xmlns:p14="http://schemas.microsoft.com/office/powerpoint/2010/main" val="172284451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r 12"/>
          <p:cNvGrpSpPr/>
          <p:nvPr/>
        </p:nvGrpSpPr>
        <p:grpSpPr>
          <a:xfrm>
            <a:off x="41292" y="1844307"/>
            <a:ext cx="9058662" cy="3819282"/>
            <a:chOff x="41292" y="1844307"/>
            <a:chExt cx="9058662" cy="3819282"/>
          </a:xfrm>
        </p:grpSpPr>
        <p:pic>
          <p:nvPicPr>
            <p:cNvPr id="4" name="Image 3" descr="Double Beau Rivage.jpe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1292" y="1844307"/>
              <a:ext cx="9058662" cy="2634852"/>
            </a:xfrm>
            <a:prstGeom prst="rect">
              <a:avLst/>
            </a:prstGeom>
            <a:ln w="12700" cmpd="sng">
              <a:solidFill>
                <a:schemeClr val="tx1"/>
              </a:solidFill>
            </a:ln>
          </p:spPr>
        </p:pic>
        <p:sp>
          <p:nvSpPr>
            <p:cNvPr id="3" name="ZoneTexte 2"/>
            <p:cNvSpPr txBox="1"/>
            <p:nvPr/>
          </p:nvSpPr>
          <p:spPr>
            <a:xfrm>
              <a:off x="114746" y="4955703"/>
              <a:ext cx="8908344" cy="707886"/>
            </a:xfrm>
            <a:prstGeom prst="rect">
              <a:avLst/>
            </a:prstGeom>
            <a:noFill/>
          </p:spPr>
          <p:txBody>
            <a:bodyPr wrap="square" rtlCol="0">
              <a:spAutoFit/>
            </a:bodyPr>
            <a:lstStyle/>
            <a:p>
              <a:pPr algn="ctr"/>
              <a:r>
                <a:rPr lang="fr-FR" sz="4000" dirty="0" smtClean="0"/>
                <a:t>Vue panoramique de la baie de Bandol</a:t>
              </a:r>
              <a:endParaRPr lang="fr-FR" sz="4000" dirty="0"/>
            </a:p>
          </p:txBody>
        </p:sp>
      </p:grpSp>
      <p:grpSp>
        <p:nvGrpSpPr>
          <p:cNvPr id="7" name="Grouper 6"/>
          <p:cNvGrpSpPr/>
          <p:nvPr/>
        </p:nvGrpSpPr>
        <p:grpSpPr>
          <a:xfrm>
            <a:off x="196518" y="344306"/>
            <a:ext cx="8626729" cy="3549585"/>
            <a:chOff x="196518" y="344306"/>
            <a:chExt cx="8626729" cy="3549585"/>
          </a:xfrm>
        </p:grpSpPr>
        <p:cxnSp>
          <p:nvCxnSpPr>
            <p:cNvPr id="5" name="Connecteur droit avec flèche 4"/>
            <p:cNvCxnSpPr/>
            <p:nvPr/>
          </p:nvCxnSpPr>
          <p:spPr>
            <a:xfrm>
              <a:off x="867740" y="1121891"/>
              <a:ext cx="12095" cy="2772000"/>
            </a:xfrm>
            <a:prstGeom prst="straightConnector1">
              <a:avLst/>
            </a:prstGeom>
            <a:ln w="47625"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Connecteur droit avec flèche 5"/>
            <p:cNvCxnSpPr/>
            <p:nvPr/>
          </p:nvCxnSpPr>
          <p:spPr>
            <a:xfrm>
              <a:off x="3139923" y="1250285"/>
              <a:ext cx="0" cy="1622515"/>
            </a:xfrm>
            <a:prstGeom prst="straightConnector1">
              <a:avLst/>
            </a:prstGeom>
            <a:ln w="47625"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p:nvPr/>
          </p:nvCxnSpPr>
          <p:spPr>
            <a:xfrm>
              <a:off x="7980065" y="1264967"/>
              <a:ext cx="0" cy="1586520"/>
            </a:xfrm>
            <a:prstGeom prst="straightConnector1">
              <a:avLst/>
            </a:prstGeom>
            <a:ln w="47625"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196518" y="630605"/>
              <a:ext cx="1342444" cy="523220"/>
            </a:xfrm>
            <a:prstGeom prst="rect">
              <a:avLst/>
            </a:prstGeom>
            <a:noFill/>
          </p:spPr>
          <p:txBody>
            <a:bodyPr wrap="square" rtlCol="0">
              <a:spAutoFit/>
            </a:bodyPr>
            <a:lstStyle/>
            <a:p>
              <a:r>
                <a:rPr lang="fr-FR" sz="2800" dirty="0" smtClean="0"/>
                <a:t>La jetée</a:t>
              </a:r>
              <a:endParaRPr lang="fr-FR" sz="2800" dirty="0"/>
            </a:p>
          </p:txBody>
        </p:sp>
        <p:sp>
          <p:nvSpPr>
            <p:cNvPr id="10" name="ZoneTexte 9"/>
            <p:cNvSpPr txBox="1"/>
            <p:nvPr/>
          </p:nvSpPr>
          <p:spPr>
            <a:xfrm>
              <a:off x="1924191" y="344306"/>
              <a:ext cx="2496606" cy="954107"/>
            </a:xfrm>
            <a:prstGeom prst="rect">
              <a:avLst/>
            </a:prstGeom>
            <a:noFill/>
          </p:spPr>
          <p:txBody>
            <a:bodyPr wrap="square" rtlCol="0">
              <a:spAutoFit/>
            </a:bodyPr>
            <a:lstStyle/>
            <a:p>
              <a:pPr algn="ctr"/>
              <a:r>
                <a:rPr lang="fr-FR" sz="2800" dirty="0" smtClean="0"/>
                <a:t>Le Grand Hôtel Beau Rivage</a:t>
              </a:r>
              <a:endParaRPr lang="fr-FR" sz="2800" dirty="0"/>
            </a:p>
          </p:txBody>
        </p:sp>
        <p:sp>
          <p:nvSpPr>
            <p:cNvPr id="11" name="ZoneTexte 10"/>
            <p:cNvSpPr txBox="1"/>
            <p:nvPr/>
          </p:nvSpPr>
          <p:spPr>
            <a:xfrm>
              <a:off x="7010556" y="373164"/>
              <a:ext cx="1812691" cy="954107"/>
            </a:xfrm>
            <a:prstGeom prst="rect">
              <a:avLst/>
            </a:prstGeom>
            <a:noFill/>
          </p:spPr>
          <p:txBody>
            <a:bodyPr wrap="square" rtlCol="0">
              <a:spAutoFit/>
            </a:bodyPr>
            <a:lstStyle/>
            <a:p>
              <a:pPr algn="ctr"/>
              <a:r>
                <a:rPr lang="fr-FR" sz="2800" dirty="0" smtClean="0"/>
                <a:t>Le Palais d’Azur</a:t>
              </a:r>
              <a:endParaRPr lang="fr-FR" sz="2800" dirty="0"/>
            </a:p>
          </p:txBody>
        </p:sp>
      </p:grpSp>
    </p:spTree>
    <p:extLst>
      <p:ext uri="{BB962C8B-B14F-4D97-AF65-F5344CB8AC3E}">
        <p14:creationId xmlns:p14="http://schemas.microsoft.com/office/powerpoint/2010/main" val="368040529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r 18"/>
          <p:cNvGrpSpPr/>
          <p:nvPr/>
        </p:nvGrpSpPr>
        <p:grpSpPr>
          <a:xfrm>
            <a:off x="29364" y="1641670"/>
            <a:ext cx="9080685" cy="4342919"/>
            <a:chOff x="29364" y="1641670"/>
            <a:chExt cx="9080685" cy="4342919"/>
          </a:xfrm>
        </p:grpSpPr>
        <p:sp>
          <p:nvSpPr>
            <p:cNvPr id="3" name="ZoneTexte 2"/>
            <p:cNvSpPr txBox="1"/>
            <p:nvPr/>
          </p:nvSpPr>
          <p:spPr>
            <a:xfrm>
              <a:off x="1592758" y="4661150"/>
              <a:ext cx="6122305" cy="1323439"/>
            </a:xfrm>
            <a:prstGeom prst="rect">
              <a:avLst/>
            </a:prstGeom>
            <a:noFill/>
          </p:spPr>
          <p:txBody>
            <a:bodyPr wrap="square" rtlCol="0">
              <a:spAutoFit/>
            </a:bodyPr>
            <a:lstStyle/>
            <a:p>
              <a:pPr algn="ctr"/>
              <a:r>
                <a:rPr lang="fr-FR" sz="4000" dirty="0" smtClean="0"/>
                <a:t>Autre vue panoramique de la baie de Bandol</a:t>
              </a:r>
              <a:endParaRPr lang="fr-FR" sz="4000" dirty="0"/>
            </a:p>
          </p:txBody>
        </p:sp>
        <p:pic>
          <p:nvPicPr>
            <p:cNvPr id="9" name="Image 8" descr="carte double baie 2.jpg"/>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9364" y="1641670"/>
              <a:ext cx="9080685" cy="2868149"/>
            </a:xfrm>
            <a:prstGeom prst="rect">
              <a:avLst/>
            </a:prstGeom>
            <a:ln w="12700" cmpd="sng">
              <a:solidFill>
                <a:schemeClr val="tx1"/>
              </a:solidFill>
            </a:ln>
          </p:spPr>
        </p:pic>
      </p:grpSp>
      <p:grpSp>
        <p:nvGrpSpPr>
          <p:cNvPr id="18" name="Grouper 17"/>
          <p:cNvGrpSpPr/>
          <p:nvPr/>
        </p:nvGrpSpPr>
        <p:grpSpPr>
          <a:xfrm>
            <a:off x="747391" y="-82206"/>
            <a:ext cx="8486894" cy="2942653"/>
            <a:chOff x="747391" y="-82206"/>
            <a:chExt cx="8486894" cy="2942653"/>
          </a:xfrm>
        </p:grpSpPr>
        <p:sp>
          <p:nvSpPr>
            <p:cNvPr id="4" name="ZoneTexte 3"/>
            <p:cNvSpPr txBox="1"/>
            <p:nvPr/>
          </p:nvSpPr>
          <p:spPr>
            <a:xfrm>
              <a:off x="747391" y="767582"/>
              <a:ext cx="1276048" cy="523220"/>
            </a:xfrm>
            <a:prstGeom prst="rect">
              <a:avLst/>
            </a:prstGeom>
            <a:noFill/>
          </p:spPr>
          <p:txBody>
            <a:bodyPr wrap="square" rtlCol="0">
              <a:spAutoFit/>
            </a:bodyPr>
            <a:lstStyle/>
            <a:p>
              <a:r>
                <a:rPr lang="fr-FR" sz="2800" dirty="0" smtClean="0"/>
                <a:t>La cale</a:t>
              </a:r>
              <a:endParaRPr lang="fr-FR" sz="2800" dirty="0"/>
            </a:p>
          </p:txBody>
        </p:sp>
        <p:sp>
          <p:nvSpPr>
            <p:cNvPr id="5" name="ZoneTexte 4"/>
            <p:cNvSpPr txBox="1"/>
            <p:nvPr/>
          </p:nvSpPr>
          <p:spPr>
            <a:xfrm>
              <a:off x="2254075" y="75084"/>
              <a:ext cx="1778501" cy="954107"/>
            </a:xfrm>
            <a:prstGeom prst="rect">
              <a:avLst/>
            </a:prstGeom>
            <a:noFill/>
          </p:spPr>
          <p:txBody>
            <a:bodyPr wrap="square" rtlCol="0">
              <a:spAutoFit/>
            </a:bodyPr>
            <a:lstStyle/>
            <a:p>
              <a:pPr algn="ctr"/>
              <a:r>
                <a:rPr lang="fr-FR" sz="2800" dirty="0" smtClean="0"/>
                <a:t>Le Palais d’Azur</a:t>
              </a:r>
              <a:endParaRPr lang="fr-FR" sz="2800" dirty="0"/>
            </a:p>
          </p:txBody>
        </p:sp>
        <p:sp>
          <p:nvSpPr>
            <p:cNvPr id="6" name="ZoneTexte 5"/>
            <p:cNvSpPr txBox="1"/>
            <p:nvPr/>
          </p:nvSpPr>
          <p:spPr>
            <a:xfrm>
              <a:off x="3138025" y="1118450"/>
              <a:ext cx="1926708" cy="523220"/>
            </a:xfrm>
            <a:prstGeom prst="rect">
              <a:avLst/>
            </a:prstGeom>
            <a:noFill/>
          </p:spPr>
          <p:txBody>
            <a:bodyPr wrap="square" rtlCol="0">
              <a:spAutoFit/>
            </a:bodyPr>
            <a:lstStyle/>
            <a:p>
              <a:pPr algn="ctr"/>
              <a:r>
                <a:rPr lang="fr-FR" sz="2800" dirty="0" smtClean="0"/>
                <a:t>La consigne</a:t>
              </a:r>
              <a:endParaRPr lang="fr-FR" sz="2800" dirty="0"/>
            </a:p>
          </p:txBody>
        </p:sp>
        <p:sp>
          <p:nvSpPr>
            <p:cNvPr id="7" name="ZoneTexte 6"/>
            <p:cNvSpPr txBox="1"/>
            <p:nvPr/>
          </p:nvSpPr>
          <p:spPr>
            <a:xfrm>
              <a:off x="5336863" y="732997"/>
              <a:ext cx="2517890" cy="954107"/>
            </a:xfrm>
            <a:prstGeom prst="rect">
              <a:avLst/>
            </a:prstGeom>
            <a:noFill/>
          </p:spPr>
          <p:txBody>
            <a:bodyPr wrap="square" rtlCol="0">
              <a:spAutoFit/>
            </a:bodyPr>
            <a:lstStyle/>
            <a:p>
              <a:pPr algn="ctr"/>
              <a:r>
                <a:rPr lang="fr-FR" sz="2800" dirty="0" smtClean="0"/>
                <a:t>Le Grand Hôtel des Bains</a:t>
              </a:r>
              <a:endParaRPr lang="fr-FR" sz="2800" dirty="0"/>
            </a:p>
          </p:txBody>
        </p:sp>
        <p:sp>
          <p:nvSpPr>
            <p:cNvPr id="8" name="ZoneTexte 7"/>
            <p:cNvSpPr txBox="1"/>
            <p:nvPr/>
          </p:nvSpPr>
          <p:spPr>
            <a:xfrm>
              <a:off x="7267484" y="-82206"/>
              <a:ext cx="1966801" cy="954107"/>
            </a:xfrm>
            <a:prstGeom prst="rect">
              <a:avLst/>
            </a:prstGeom>
            <a:noFill/>
          </p:spPr>
          <p:txBody>
            <a:bodyPr wrap="square" rtlCol="0">
              <a:spAutoFit/>
            </a:bodyPr>
            <a:lstStyle/>
            <a:p>
              <a:pPr algn="ctr"/>
              <a:r>
                <a:rPr lang="fr-FR" sz="2800" dirty="0" smtClean="0"/>
                <a:t>Le Viaduc de la Reppe</a:t>
              </a:r>
              <a:endParaRPr lang="fr-FR" sz="2800" dirty="0"/>
            </a:p>
          </p:txBody>
        </p:sp>
        <p:cxnSp>
          <p:nvCxnSpPr>
            <p:cNvPr id="10" name="Connecteur droit avec flèche 9"/>
            <p:cNvCxnSpPr/>
            <p:nvPr/>
          </p:nvCxnSpPr>
          <p:spPr>
            <a:xfrm>
              <a:off x="1333782" y="1237933"/>
              <a:ext cx="0" cy="1622514"/>
            </a:xfrm>
            <a:prstGeom prst="straightConnector1">
              <a:avLst/>
            </a:prstGeom>
            <a:ln w="47625"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a:off x="3177926" y="950340"/>
              <a:ext cx="0" cy="1298508"/>
            </a:xfrm>
            <a:prstGeom prst="straightConnector1">
              <a:avLst/>
            </a:prstGeom>
            <a:ln w="47625"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p:nvPr/>
          </p:nvCxnSpPr>
          <p:spPr>
            <a:xfrm>
              <a:off x="3963985" y="1575003"/>
              <a:ext cx="0" cy="1046515"/>
            </a:xfrm>
            <a:prstGeom prst="straightConnector1">
              <a:avLst/>
            </a:prstGeom>
            <a:ln w="47625"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a:off x="8598430" y="877269"/>
              <a:ext cx="0" cy="1730513"/>
            </a:xfrm>
            <a:prstGeom prst="straightConnector1">
              <a:avLst/>
            </a:prstGeom>
            <a:ln w="47625"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a:off x="7370257" y="1560321"/>
              <a:ext cx="885726" cy="1079999"/>
            </a:xfrm>
            <a:prstGeom prst="straightConnector1">
              <a:avLst/>
            </a:prstGeom>
            <a:ln w="47625"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8149445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51473" y="51690"/>
            <a:ext cx="9036000" cy="6678773"/>
            <a:chOff x="36705" y="95994"/>
            <a:chExt cx="9036000" cy="6678773"/>
          </a:xfrm>
        </p:grpSpPr>
        <p:sp>
          <p:nvSpPr>
            <p:cNvPr id="4" name="ZoneTexte 3"/>
            <p:cNvSpPr txBox="1"/>
            <p:nvPr/>
          </p:nvSpPr>
          <p:spPr>
            <a:xfrm>
              <a:off x="713619" y="5451328"/>
              <a:ext cx="7843762" cy="1323439"/>
            </a:xfrm>
            <a:prstGeom prst="rect">
              <a:avLst/>
            </a:prstGeom>
            <a:noFill/>
          </p:spPr>
          <p:txBody>
            <a:bodyPr wrap="square" rtlCol="0">
              <a:spAutoFit/>
            </a:bodyPr>
            <a:lstStyle/>
            <a:p>
              <a:pPr algn="ctr"/>
              <a:r>
                <a:rPr lang="fr-FR" sz="4000" dirty="0" smtClean="0"/>
                <a:t>La jetée où Katherine s’est promenée le 9 décembre 1915…</a:t>
              </a:r>
              <a:endParaRPr lang="fr-FR" sz="4000" dirty="0"/>
            </a:p>
          </p:txBody>
        </p:sp>
        <p:pic>
          <p:nvPicPr>
            <p:cNvPr id="3" name="Image 2" descr="Jetée Château Bando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705" y="95994"/>
              <a:ext cx="9036000" cy="5431864"/>
            </a:xfrm>
            <a:prstGeom prst="rect">
              <a:avLst/>
            </a:prstGeom>
            <a:ln w="12700" cmpd="sng">
              <a:solidFill>
                <a:schemeClr val="tx1"/>
              </a:solidFill>
            </a:ln>
          </p:spPr>
        </p:pic>
      </p:grpSp>
    </p:spTree>
    <p:extLst>
      <p:ext uri="{BB962C8B-B14F-4D97-AF65-F5344CB8AC3E}">
        <p14:creationId xmlns:p14="http://schemas.microsoft.com/office/powerpoint/2010/main" val="126527118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5885" y="5369205"/>
            <a:ext cx="8328012" cy="1423467"/>
          </a:xfrm>
          <a:prstGeom prst="rect">
            <a:avLst/>
          </a:prstGeom>
          <a:noFill/>
        </p:spPr>
        <p:txBody>
          <a:bodyPr wrap="square" rtlCol="0">
            <a:spAutoFit/>
          </a:bodyPr>
          <a:lstStyle/>
          <a:p>
            <a:pPr algn="just">
              <a:spcAft>
                <a:spcPts val="300"/>
              </a:spcAft>
            </a:pPr>
            <a:r>
              <a:rPr lang="fr-FR" sz="2800" dirty="0" smtClean="0"/>
              <a:t>La jetée en quelques dates...</a:t>
            </a:r>
          </a:p>
          <a:p>
            <a:pPr marL="447675" indent="268288" algn="just" defTabSz="623888">
              <a:buFont typeface="Arial"/>
              <a:buChar char="•"/>
            </a:pPr>
            <a:r>
              <a:rPr lang="fr-FR" sz="2800" dirty="0" smtClean="0"/>
              <a:t>1846-1850 : début de la construction</a:t>
            </a:r>
          </a:p>
          <a:p>
            <a:pPr marL="447675" indent="268288" algn="just" defTabSz="623888">
              <a:buFont typeface="Arial"/>
              <a:buChar char="•"/>
            </a:pPr>
            <a:r>
              <a:rPr lang="fr-FR" sz="2800" dirty="0" smtClean="0"/>
              <a:t>1857-1858 : la jetée est reliée à la côte </a:t>
            </a:r>
            <a:endParaRPr lang="fr-FR" sz="2800" dirty="0"/>
          </a:p>
        </p:txBody>
      </p:sp>
      <p:pic>
        <p:nvPicPr>
          <p:cNvPr id="4" name="Image 3" descr="Jetée Baie Bando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705" y="36702"/>
            <a:ext cx="9072000" cy="5445087"/>
          </a:xfrm>
          <a:prstGeom prst="rect">
            <a:avLst/>
          </a:prstGeom>
          <a:ln w="12700" cmpd="sng">
            <a:solidFill>
              <a:schemeClr val="tx1"/>
            </a:solidFill>
          </a:ln>
        </p:spPr>
      </p:pic>
    </p:spTree>
    <p:extLst>
      <p:ext uri="{BB962C8B-B14F-4D97-AF65-F5344CB8AC3E}">
        <p14:creationId xmlns:p14="http://schemas.microsoft.com/office/powerpoint/2010/main" val="359017382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hemin Rènecros.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05" y="44047"/>
            <a:ext cx="9072000" cy="5831596"/>
          </a:xfrm>
          <a:prstGeom prst="rect">
            <a:avLst/>
          </a:prstGeom>
          <a:ln w="12700" cmpd="sng">
            <a:solidFill>
              <a:schemeClr val="tx1"/>
            </a:solidFill>
          </a:ln>
        </p:spPr>
      </p:pic>
      <p:sp>
        <p:nvSpPr>
          <p:cNvPr id="3" name="ZoneTexte 2"/>
          <p:cNvSpPr txBox="1"/>
          <p:nvPr/>
        </p:nvSpPr>
        <p:spPr>
          <a:xfrm>
            <a:off x="124796" y="5882984"/>
            <a:ext cx="8882480" cy="830997"/>
          </a:xfrm>
          <a:prstGeom prst="rect">
            <a:avLst/>
          </a:prstGeom>
          <a:noFill/>
        </p:spPr>
        <p:txBody>
          <a:bodyPr wrap="square" rtlCol="0">
            <a:spAutoFit/>
          </a:bodyPr>
          <a:lstStyle/>
          <a:p>
            <a:pPr indent="87313" algn="just"/>
            <a:r>
              <a:rPr lang="fr-FR" sz="2400" dirty="0" smtClean="0"/>
              <a:t> A gauche, des villas ; dans le prolongement de la rue, le Palais d’Azur, et à droite, l’arrière du Grand Hôtel Beau Rivage.</a:t>
            </a:r>
            <a:endParaRPr lang="fr-FR" sz="2400" dirty="0"/>
          </a:p>
        </p:txBody>
      </p:sp>
    </p:spTree>
    <p:extLst>
      <p:ext uri="{BB962C8B-B14F-4D97-AF65-F5344CB8AC3E}">
        <p14:creationId xmlns:p14="http://schemas.microsoft.com/office/powerpoint/2010/main" val="278375850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r 2"/>
          <p:cNvGrpSpPr/>
          <p:nvPr/>
        </p:nvGrpSpPr>
        <p:grpSpPr>
          <a:xfrm>
            <a:off x="5916" y="34987"/>
            <a:ext cx="9101364" cy="6446656"/>
            <a:chOff x="5916" y="34987"/>
            <a:chExt cx="9101364" cy="6446656"/>
          </a:xfrm>
        </p:grpSpPr>
        <p:sp>
          <p:nvSpPr>
            <p:cNvPr id="2" name="ZoneTexte 1"/>
            <p:cNvSpPr txBox="1"/>
            <p:nvPr/>
          </p:nvSpPr>
          <p:spPr>
            <a:xfrm>
              <a:off x="5916" y="5835312"/>
              <a:ext cx="9101364" cy="646331"/>
            </a:xfrm>
            <a:prstGeom prst="rect">
              <a:avLst/>
            </a:prstGeom>
            <a:noFill/>
          </p:spPr>
          <p:txBody>
            <a:bodyPr wrap="square" rtlCol="0">
              <a:spAutoFit/>
            </a:bodyPr>
            <a:lstStyle/>
            <a:p>
              <a:pPr algn="ctr"/>
              <a:r>
                <a:rPr lang="fr-FR" sz="3600" dirty="0" smtClean="0"/>
                <a:t>Les facteurs posent entre la fontaine et la poste</a:t>
              </a:r>
              <a:endParaRPr lang="fr-FR" sz="3600" dirty="0"/>
            </a:p>
          </p:txBody>
        </p:sp>
        <p:pic>
          <p:nvPicPr>
            <p:cNvPr id="4" name="Image 3" descr="Facteurs.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80" y="34987"/>
              <a:ext cx="9072000" cy="5745033"/>
            </a:xfrm>
            <a:prstGeom prst="rect">
              <a:avLst/>
            </a:prstGeom>
            <a:ln w="12700" cmpd="sng">
              <a:solidFill>
                <a:schemeClr val="tx1"/>
              </a:solidFill>
            </a:ln>
          </p:spPr>
        </p:pic>
      </p:grpSp>
    </p:spTree>
    <p:extLst>
      <p:ext uri="{BB962C8B-B14F-4D97-AF65-F5344CB8AC3E}">
        <p14:creationId xmlns:p14="http://schemas.microsoft.com/office/powerpoint/2010/main" val="66349368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ontaine.jpe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56442" y="49672"/>
            <a:ext cx="9039350" cy="5969357"/>
          </a:xfrm>
          <a:prstGeom prst="rect">
            <a:avLst/>
          </a:prstGeom>
          <a:ln w="12700" cmpd="sng">
            <a:solidFill>
              <a:schemeClr val="tx1"/>
            </a:solidFill>
          </a:ln>
        </p:spPr>
      </p:pic>
      <p:sp>
        <p:nvSpPr>
          <p:cNvPr id="2" name="ZoneTexte 1"/>
          <p:cNvSpPr txBox="1"/>
          <p:nvPr/>
        </p:nvSpPr>
        <p:spPr>
          <a:xfrm>
            <a:off x="0" y="5997006"/>
            <a:ext cx="9144000" cy="769441"/>
          </a:xfrm>
          <a:prstGeom prst="rect">
            <a:avLst/>
          </a:prstGeom>
          <a:noFill/>
        </p:spPr>
        <p:txBody>
          <a:bodyPr wrap="square" rtlCol="0">
            <a:spAutoFit/>
          </a:bodyPr>
          <a:lstStyle/>
          <a:p>
            <a:pPr algn="ctr"/>
            <a:r>
              <a:rPr lang="fr-FR" sz="2200" dirty="0" smtClean="0"/>
              <a:t>L’eau courante arrive à Bandol en 1902 mais la fontaine continue d’être très utilisée par les femmes qui viennent y remplir leurs seaux et autres récipients.</a:t>
            </a:r>
            <a:endParaRPr lang="fr-FR" sz="2200" dirty="0"/>
          </a:p>
        </p:txBody>
      </p:sp>
    </p:spTree>
    <p:extLst>
      <p:ext uri="{BB962C8B-B14F-4D97-AF65-F5344CB8AC3E}">
        <p14:creationId xmlns:p14="http://schemas.microsoft.com/office/powerpoint/2010/main" val="69703036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1722" y="5998349"/>
            <a:ext cx="8953499" cy="777136"/>
          </a:xfrm>
          <a:prstGeom prst="rect">
            <a:avLst/>
          </a:prstGeom>
          <a:noFill/>
        </p:spPr>
        <p:txBody>
          <a:bodyPr wrap="square" rtlCol="0">
            <a:spAutoFit/>
          </a:bodyPr>
          <a:lstStyle/>
          <a:p>
            <a:pPr algn="just">
              <a:spcAft>
                <a:spcPts val="300"/>
              </a:spcAft>
            </a:pPr>
            <a:r>
              <a:rPr lang="fr-FR" sz="2600" dirty="0" smtClean="0"/>
              <a:t>« Hier, quand je suis allée mettre ma lettre au Palais d’Azur… »</a:t>
            </a:r>
          </a:p>
          <a:p>
            <a:pPr algn="r"/>
            <a:r>
              <a:rPr lang="fr-FR" sz="1600" i="1" dirty="0" smtClean="0"/>
              <a:t>Lettre à JMM, 25 décembre 1915</a:t>
            </a:r>
            <a:endParaRPr lang="fr-FR" sz="1600" i="1" dirty="0"/>
          </a:p>
        </p:txBody>
      </p:sp>
      <p:pic>
        <p:nvPicPr>
          <p:cNvPr id="4" name="Image 3" descr="Palais d'Azur.jpeg"/>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27935" y="34313"/>
            <a:ext cx="9080500" cy="5956695"/>
          </a:xfrm>
          <a:prstGeom prst="rect">
            <a:avLst/>
          </a:prstGeom>
          <a:ln w="12700" cmpd="sng">
            <a:solidFill>
              <a:schemeClr val="tx1"/>
            </a:solidFill>
          </a:ln>
        </p:spPr>
      </p:pic>
    </p:spTree>
    <p:extLst>
      <p:ext uri="{BB962C8B-B14F-4D97-AF65-F5344CB8AC3E}">
        <p14:creationId xmlns:p14="http://schemas.microsoft.com/office/powerpoint/2010/main" val="245678237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Jani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565" y="934648"/>
            <a:ext cx="3884367" cy="4941263"/>
          </a:xfrm>
          <a:prstGeom prst="rect">
            <a:avLst/>
          </a:prstGeom>
          <a:ln w="76200" cap="rnd" cmpd="sng">
            <a:solidFill>
              <a:srgbClr val="0000FF"/>
            </a:solidFill>
          </a:ln>
        </p:spPr>
      </p:pic>
      <p:sp>
        <p:nvSpPr>
          <p:cNvPr id="3" name="ZoneTexte 2"/>
          <p:cNvSpPr txBox="1"/>
          <p:nvPr/>
        </p:nvSpPr>
        <p:spPr>
          <a:xfrm>
            <a:off x="4071281" y="1905103"/>
            <a:ext cx="5072719" cy="2459648"/>
          </a:xfrm>
          <a:prstGeom prst="rect">
            <a:avLst/>
          </a:prstGeom>
          <a:noFill/>
        </p:spPr>
        <p:txBody>
          <a:bodyPr wrap="square" rtlCol="0">
            <a:spAutoFit/>
          </a:bodyPr>
          <a:lstStyle/>
          <a:p>
            <a:pPr algn="ctr">
              <a:lnSpc>
                <a:spcPct val="150000"/>
              </a:lnSpc>
            </a:pPr>
            <a:r>
              <a:rPr lang="fr-FR" sz="2600" dirty="0" smtClean="0">
                <a:latin typeface="Britannic Bold"/>
                <a:cs typeface="Britannic Bold"/>
              </a:rPr>
              <a:t>À Janine </a:t>
            </a:r>
            <a:r>
              <a:rPr lang="fr-FR" sz="2600" dirty="0" err="1" smtClean="0">
                <a:latin typeface="Britannic Bold"/>
                <a:cs typeface="Britannic Bold"/>
              </a:rPr>
              <a:t>Renshaw</a:t>
            </a:r>
            <a:r>
              <a:rPr lang="fr-FR" sz="2600" dirty="0" smtClean="0">
                <a:latin typeface="Britannic Bold"/>
                <a:cs typeface="Britannic Bold"/>
              </a:rPr>
              <a:t>-Beauchamp</a:t>
            </a:r>
          </a:p>
          <a:p>
            <a:pPr algn="ctr">
              <a:lnSpc>
                <a:spcPct val="150000"/>
              </a:lnSpc>
            </a:pPr>
            <a:r>
              <a:rPr lang="fr-FR" sz="2600" dirty="0" smtClean="0">
                <a:latin typeface="Britannic Bold"/>
                <a:cs typeface="Britannic Bold"/>
              </a:rPr>
              <a:t>Petite nièce</a:t>
            </a:r>
            <a:br>
              <a:rPr lang="fr-FR" sz="2600" dirty="0" smtClean="0">
                <a:latin typeface="Britannic Bold"/>
                <a:cs typeface="Britannic Bold"/>
              </a:rPr>
            </a:br>
            <a:r>
              <a:rPr lang="fr-FR" sz="2600" dirty="0" smtClean="0">
                <a:latin typeface="Britannic Bold"/>
                <a:cs typeface="Britannic Bold"/>
              </a:rPr>
              <a:t>de Katherine Mansfield</a:t>
            </a:r>
          </a:p>
          <a:p>
            <a:pPr algn="ctr">
              <a:lnSpc>
                <a:spcPct val="150000"/>
              </a:lnSpc>
            </a:pPr>
            <a:r>
              <a:rPr lang="fr-FR" sz="2600" dirty="0" smtClean="0">
                <a:latin typeface="Britannic Bold"/>
                <a:cs typeface="Britannic Bold"/>
              </a:rPr>
              <a:t>En hommage à notre belle amitié</a:t>
            </a:r>
            <a:endParaRPr lang="fr-FR" sz="2600" dirty="0">
              <a:latin typeface="Britannic Bold"/>
              <a:cs typeface="Britannic Bold"/>
            </a:endParaRPr>
          </a:p>
        </p:txBody>
      </p:sp>
    </p:spTree>
    <p:extLst>
      <p:ext uri="{BB962C8B-B14F-4D97-AF65-F5344CB8AC3E}">
        <p14:creationId xmlns:p14="http://schemas.microsoft.com/office/powerpoint/2010/main" val="368396256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harmaci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332" y="36700"/>
            <a:ext cx="9072000" cy="5410057"/>
          </a:xfrm>
          <a:prstGeom prst="rect">
            <a:avLst/>
          </a:prstGeom>
          <a:ln w="12700" cmpd="sng">
            <a:solidFill>
              <a:schemeClr val="tx1"/>
            </a:solidFill>
          </a:ln>
        </p:spPr>
      </p:pic>
      <p:sp>
        <p:nvSpPr>
          <p:cNvPr id="2" name="ZoneTexte 1"/>
          <p:cNvSpPr txBox="1"/>
          <p:nvPr/>
        </p:nvSpPr>
        <p:spPr>
          <a:xfrm>
            <a:off x="14683" y="5329285"/>
            <a:ext cx="9114332" cy="1523494"/>
          </a:xfrm>
          <a:prstGeom prst="rect">
            <a:avLst/>
          </a:prstGeom>
          <a:noFill/>
        </p:spPr>
        <p:txBody>
          <a:bodyPr wrap="square" rtlCol="0">
            <a:spAutoFit/>
          </a:bodyPr>
          <a:lstStyle/>
          <a:p>
            <a:pPr algn="ctr"/>
            <a:r>
              <a:rPr lang="fr-FR" sz="3000" dirty="0" smtClean="0"/>
              <a:t>Le bâtiment de la Consigne et la pharmacie R. </a:t>
            </a:r>
            <a:r>
              <a:rPr lang="fr-FR" sz="3000" dirty="0" err="1" smtClean="0"/>
              <a:t>Coquilhat</a:t>
            </a:r>
            <a:endParaRPr lang="fr-FR" sz="3000" dirty="0" smtClean="0"/>
          </a:p>
          <a:p>
            <a:pPr algn="just"/>
            <a:r>
              <a:rPr lang="fr-FR" sz="2100" dirty="0" smtClean="0"/>
              <a:t>« Chose curieuse, je me fis même des amis parmi les gens du pays. Le pharmacien particulièrement à qui, par une étrange confusion, je demandai un jour de l’huile de </a:t>
            </a:r>
            <a:r>
              <a:rPr lang="fr-FR" sz="2100" i="1" dirty="0" smtClean="0"/>
              <a:t>castor</a:t>
            </a:r>
            <a:r>
              <a:rPr lang="fr-FR" sz="2100" dirty="0" smtClean="0"/>
              <a:t> au lieu d’huile de ricin. » </a:t>
            </a:r>
            <a:r>
              <a:rPr lang="fr-FR" sz="2000" dirty="0" smtClean="0"/>
              <a:t>						     </a:t>
            </a:r>
            <a:r>
              <a:rPr lang="fr-FR" sz="1600" i="1" dirty="0" smtClean="0"/>
              <a:t>JMM, KM et moi, page 240</a:t>
            </a:r>
            <a:endParaRPr lang="fr-FR" sz="1600" i="1" dirty="0"/>
          </a:p>
        </p:txBody>
      </p:sp>
    </p:spTree>
    <p:extLst>
      <p:ext uri="{BB962C8B-B14F-4D97-AF65-F5344CB8AC3E}">
        <p14:creationId xmlns:p14="http://schemas.microsoft.com/office/powerpoint/2010/main" val="20380384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713" y="5644501"/>
            <a:ext cx="9108287" cy="1115690"/>
          </a:xfrm>
          <a:prstGeom prst="rect">
            <a:avLst/>
          </a:prstGeom>
        </p:spPr>
        <p:txBody>
          <a:bodyPr wrap="square">
            <a:spAutoFit/>
          </a:bodyPr>
          <a:lstStyle/>
          <a:p>
            <a:pPr algn="just">
              <a:spcAft>
                <a:spcPts val="300"/>
              </a:spcAft>
            </a:pPr>
            <a:r>
              <a:rPr lang="fr-FR" sz="2400" dirty="0" smtClean="0">
                <a:cs typeface="Cambria"/>
              </a:rPr>
              <a:t>« Maintenant, un petit contre-torpilleur vient d’entrer au port.[...] C’est un petit bateau gris qui fend l’eau comme une paire de ciseaux. »</a:t>
            </a:r>
            <a:endParaRPr lang="fr-FR" sz="1100" dirty="0" smtClean="0">
              <a:cs typeface="Cambria"/>
            </a:endParaRPr>
          </a:p>
          <a:p>
            <a:pPr algn="r"/>
            <a:r>
              <a:rPr lang="fr-FR" sz="1600" i="1" dirty="0" smtClean="0">
                <a:cs typeface="Cambria"/>
              </a:rPr>
              <a:t>Lettre </a:t>
            </a:r>
            <a:r>
              <a:rPr lang="fr-FR" sz="1600" i="1" dirty="0">
                <a:cs typeface="Cambria"/>
              </a:rPr>
              <a:t>à </a:t>
            </a:r>
            <a:r>
              <a:rPr lang="fr-FR" sz="1600" i="1" dirty="0" smtClean="0">
                <a:cs typeface="Cambria"/>
              </a:rPr>
              <a:t>JMM, 27 décembre 1915</a:t>
            </a:r>
            <a:endParaRPr lang="fr-FR" sz="1600" i="1" dirty="0">
              <a:cs typeface="Cambria"/>
            </a:endParaRPr>
          </a:p>
        </p:txBody>
      </p:sp>
      <p:pic>
        <p:nvPicPr>
          <p:cNvPr id="2" name="Image 1" descr="Quai consigne.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056" y="51461"/>
            <a:ext cx="9036000" cy="5564434"/>
          </a:xfrm>
          <a:prstGeom prst="rect">
            <a:avLst/>
          </a:prstGeom>
          <a:ln w="12700" cmpd="sng">
            <a:solidFill>
              <a:schemeClr val="tx1"/>
            </a:solidFill>
          </a:ln>
        </p:spPr>
      </p:pic>
    </p:spTree>
    <p:extLst>
      <p:ext uri="{BB962C8B-B14F-4D97-AF65-F5344CB8AC3E}">
        <p14:creationId xmlns:p14="http://schemas.microsoft.com/office/powerpoint/2010/main" val="286101606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364" y="5683935"/>
            <a:ext cx="9072000" cy="1200329"/>
          </a:xfrm>
          <a:prstGeom prst="rect">
            <a:avLst/>
          </a:prstGeom>
          <a:noFill/>
        </p:spPr>
        <p:txBody>
          <a:bodyPr wrap="square" rtlCol="0">
            <a:spAutoFit/>
          </a:bodyPr>
          <a:lstStyle/>
          <a:p>
            <a:pPr algn="just"/>
            <a:r>
              <a:rPr lang="fr-FR" dirty="0" smtClean="0"/>
              <a:t>« Il faut que j’aille chez la marchande de journaux, elle me dira tout. Elle possède un fonds</a:t>
            </a:r>
            <a:r>
              <a:rPr lang="fr-FR" dirty="0" smtClean="0">
                <a:solidFill>
                  <a:srgbClr val="0000FF"/>
                </a:solidFill>
              </a:rPr>
              <a:t> </a:t>
            </a:r>
            <a:r>
              <a:rPr lang="fr-FR" dirty="0" smtClean="0"/>
              <a:t>inépuisable de bavardage distrayant, et c’est une brave femme. Lorsque l’air est </a:t>
            </a:r>
            <a:r>
              <a:rPr lang="fr-FR" i="1" dirty="0" smtClean="0"/>
              <a:t>frais</a:t>
            </a:r>
            <a:r>
              <a:rPr lang="fr-FR" dirty="0" smtClean="0"/>
              <a:t>, elle apporte un petit seau de charbon de bois au couvercle percé de trous et me dit : </a:t>
            </a:r>
            <a:r>
              <a:rPr lang="fr-FR" dirty="0"/>
              <a:t>“ </a:t>
            </a:r>
            <a:r>
              <a:rPr lang="fr-FR" dirty="0" smtClean="0"/>
              <a:t>Chauffez-vous les mains un bon petit moment. ” »</a:t>
            </a:r>
            <a:r>
              <a:rPr lang="fr-FR" dirty="0"/>
              <a:t> </a:t>
            </a:r>
            <a:r>
              <a:rPr lang="fr-FR" dirty="0" smtClean="0"/>
              <a:t>					    </a:t>
            </a:r>
            <a:r>
              <a:rPr lang="fr-FR" sz="1600" i="1" dirty="0" smtClean="0"/>
              <a:t>Lettre à JMM, 24 décembre 1915 </a:t>
            </a:r>
            <a:endParaRPr lang="fr-FR" sz="1600" i="1" dirty="0"/>
          </a:p>
        </p:txBody>
      </p:sp>
      <p:pic>
        <p:nvPicPr>
          <p:cNvPr id="4" name="Image 3" descr="Bar marine.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705" y="36705"/>
            <a:ext cx="9072000" cy="5713299"/>
          </a:xfrm>
          <a:prstGeom prst="rect">
            <a:avLst/>
          </a:prstGeom>
          <a:ln w="12700" cmpd="sng">
            <a:solidFill>
              <a:schemeClr val="tx1"/>
            </a:solidFill>
          </a:ln>
        </p:spPr>
      </p:pic>
    </p:spTree>
    <p:extLst>
      <p:ext uri="{BB962C8B-B14F-4D97-AF65-F5344CB8AC3E}">
        <p14:creationId xmlns:p14="http://schemas.microsoft.com/office/powerpoint/2010/main" val="36369514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lace march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041" y="48466"/>
            <a:ext cx="9036000" cy="5457343"/>
          </a:xfrm>
          <a:prstGeom prst="rect">
            <a:avLst/>
          </a:prstGeom>
          <a:ln w="12700" cmpd="sng">
            <a:solidFill>
              <a:srgbClr val="000000"/>
            </a:solidFill>
          </a:ln>
        </p:spPr>
      </p:pic>
      <p:sp>
        <p:nvSpPr>
          <p:cNvPr id="4" name="ZoneTexte 3"/>
          <p:cNvSpPr txBox="1"/>
          <p:nvPr/>
        </p:nvSpPr>
        <p:spPr>
          <a:xfrm>
            <a:off x="112727" y="5439302"/>
            <a:ext cx="8950485" cy="1384995"/>
          </a:xfrm>
          <a:prstGeom prst="rect">
            <a:avLst/>
          </a:prstGeom>
          <a:noFill/>
        </p:spPr>
        <p:txBody>
          <a:bodyPr wrap="square" rtlCol="0">
            <a:spAutoFit/>
          </a:bodyPr>
          <a:lstStyle/>
          <a:p>
            <a:pPr algn="ctr"/>
            <a:r>
              <a:rPr lang="fr-FR" sz="2800" dirty="0" smtClean="0"/>
              <a:t>La Place de la Liberté où se tient le marché.</a:t>
            </a:r>
          </a:p>
          <a:p>
            <a:pPr algn="ctr"/>
            <a:r>
              <a:rPr lang="fr-FR" sz="2800" dirty="0" smtClean="0"/>
              <a:t>Remarquez à droite l’enseigne du bureau de tabac où se fournissait certainement Katherine.</a:t>
            </a:r>
            <a:endParaRPr lang="fr-FR" sz="2800" dirty="0"/>
          </a:p>
        </p:txBody>
      </p:sp>
      <p:cxnSp>
        <p:nvCxnSpPr>
          <p:cNvPr id="6" name="Connecteur droit avec flèche 5"/>
          <p:cNvCxnSpPr/>
          <p:nvPr/>
        </p:nvCxnSpPr>
        <p:spPr>
          <a:xfrm flipV="1">
            <a:off x="7719228" y="3093406"/>
            <a:ext cx="288363" cy="327496"/>
          </a:xfrm>
          <a:prstGeom prst="straightConnector1">
            <a:avLst/>
          </a:prstGeom>
          <a:ln w="57150"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571143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Marché église.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922" y="35254"/>
            <a:ext cx="4416695" cy="6792686"/>
          </a:xfrm>
          <a:prstGeom prst="rect">
            <a:avLst/>
          </a:prstGeom>
          <a:ln w="12700" cmpd="sng">
            <a:solidFill>
              <a:schemeClr val="tx1"/>
            </a:solidFill>
          </a:ln>
        </p:spPr>
      </p:pic>
      <p:sp>
        <p:nvSpPr>
          <p:cNvPr id="4" name="ZoneTexte 3"/>
          <p:cNvSpPr txBox="1"/>
          <p:nvPr/>
        </p:nvSpPr>
        <p:spPr>
          <a:xfrm>
            <a:off x="4599939" y="144312"/>
            <a:ext cx="4436700" cy="6186308"/>
          </a:xfrm>
          <a:prstGeom prst="rect">
            <a:avLst/>
          </a:prstGeom>
          <a:noFill/>
        </p:spPr>
        <p:txBody>
          <a:bodyPr wrap="square" rtlCol="0">
            <a:spAutoFit/>
          </a:bodyPr>
          <a:lstStyle/>
          <a:p>
            <a:pPr algn="just"/>
            <a:r>
              <a:rPr lang="fr-FR" sz="2200" dirty="0" smtClean="0"/>
              <a:t>«  Hier, après avoir mis ma lettre à la poste, je suis allée au marché. Vous savez où cela se trouve, en face de la curieuse petite église carrée.</a:t>
            </a:r>
          </a:p>
          <a:p>
            <a:pPr algn="just"/>
            <a:r>
              <a:rPr lang="fr-FR" sz="2200" dirty="0"/>
              <a:t> </a:t>
            </a:r>
            <a:r>
              <a:rPr lang="fr-FR" sz="2200" dirty="0" smtClean="0"/>
              <a:t>Hier, ce marché était plein de branches de roses, branches de mandarines, fleurs de toutes sortes.</a:t>
            </a:r>
          </a:p>
          <a:p>
            <a:pPr algn="just"/>
            <a:r>
              <a:rPr lang="fr-FR" sz="2200" dirty="0"/>
              <a:t> </a:t>
            </a:r>
            <a:r>
              <a:rPr lang="fr-FR" sz="2200" dirty="0" smtClean="0"/>
              <a:t>Il y avait aussi un petit vieux qui vendait des lunettes bleues et des </a:t>
            </a:r>
            <a:r>
              <a:rPr lang="fr-FR" sz="2200" i="1" dirty="0" smtClean="0"/>
              <a:t>anneaux contre le rhumatisme</a:t>
            </a:r>
            <a:r>
              <a:rPr lang="fr-FR" sz="2200" dirty="0" smtClean="0"/>
              <a:t>, et une drôle de grosse vieillarde à la démarche de canard qui désignait tout ce qu’elle voulait acheter avec un poulet gras qu’elle tenait par les pattes. Le poulet était fou de fureur. » </a:t>
            </a:r>
          </a:p>
          <a:p>
            <a:pPr algn="just"/>
            <a:endParaRPr lang="fr-FR" sz="2200" dirty="0" smtClean="0"/>
          </a:p>
          <a:p>
            <a:pPr algn="r"/>
            <a:r>
              <a:rPr lang="fr-FR" sz="1600" dirty="0" smtClean="0"/>
              <a:t> </a:t>
            </a:r>
            <a:r>
              <a:rPr lang="fr-FR" sz="1600" i="1" dirty="0" smtClean="0"/>
              <a:t>Lettre à JMM, 24 décembre 1915</a:t>
            </a:r>
          </a:p>
        </p:txBody>
      </p:sp>
    </p:spTree>
    <p:extLst>
      <p:ext uri="{BB962C8B-B14F-4D97-AF65-F5344CB8AC3E}">
        <p14:creationId xmlns:p14="http://schemas.microsoft.com/office/powerpoint/2010/main" val="258877194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villa rustique.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634" y="50803"/>
            <a:ext cx="9036000" cy="5812858"/>
          </a:xfrm>
          <a:prstGeom prst="rect">
            <a:avLst/>
          </a:prstGeom>
          <a:ln w="12700" cmpd="sng">
            <a:solidFill>
              <a:schemeClr val="tx1"/>
            </a:solidFill>
          </a:ln>
        </p:spPr>
      </p:pic>
      <p:sp>
        <p:nvSpPr>
          <p:cNvPr id="4" name="ZoneTexte 3"/>
          <p:cNvSpPr txBox="1"/>
          <p:nvPr/>
        </p:nvSpPr>
        <p:spPr>
          <a:xfrm>
            <a:off x="95989" y="5925747"/>
            <a:ext cx="8956635" cy="707886"/>
          </a:xfrm>
          <a:prstGeom prst="rect">
            <a:avLst/>
          </a:prstGeom>
          <a:noFill/>
        </p:spPr>
        <p:txBody>
          <a:bodyPr wrap="square" rtlCol="0">
            <a:spAutoFit/>
          </a:bodyPr>
          <a:lstStyle/>
          <a:p>
            <a:pPr algn="just"/>
            <a:r>
              <a:rPr lang="fr-FR" sz="2000" dirty="0" smtClean="0">
                <a:cs typeface="Cambria"/>
              </a:rPr>
              <a:t>« </a:t>
            </a:r>
            <a:r>
              <a:rPr lang="fr-FR" sz="2000" dirty="0" smtClean="0"/>
              <a:t>Ensuite, je suis allée à la maison négligée, si amusante, tout près du cimetière, avec des orangers qui poussent le long des murs, vous voyez celle que je veux dire </a:t>
            </a:r>
            <a:r>
              <a:rPr lang="fr-FR" sz="2000" dirty="0"/>
              <a:t>? </a:t>
            </a:r>
            <a:r>
              <a:rPr lang="fr-FR" sz="2000" dirty="0" smtClean="0"/>
              <a:t>...</a:t>
            </a:r>
          </a:p>
        </p:txBody>
      </p:sp>
    </p:spTree>
    <p:extLst>
      <p:ext uri="{BB962C8B-B14F-4D97-AF65-F5344CB8AC3E}">
        <p14:creationId xmlns:p14="http://schemas.microsoft.com/office/powerpoint/2010/main" val="275766243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Rustic.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840" y="66456"/>
            <a:ext cx="9000000" cy="5770607"/>
          </a:xfrm>
          <a:prstGeom prst="rect">
            <a:avLst/>
          </a:prstGeom>
          <a:ln w="12700" cmpd="sng">
            <a:solidFill>
              <a:schemeClr val="tx1"/>
            </a:solidFill>
          </a:ln>
        </p:spPr>
      </p:pic>
      <p:sp>
        <p:nvSpPr>
          <p:cNvPr id="2" name="Rectangle 1"/>
          <p:cNvSpPr/>
          <p:nvPr/>
        </p:nvSpPr>
        <p:spPr>
          <a:xfrm>
            <a:off x="221515" y="5939893"/>
            <a:ext cx="8712967" cy="738664"/>
          </a:xfrm>
          <a:prstGeom prst="rect">
            <a:avLst/>
          </a:prstGeom>
        </p:spPr>
        <p:txBody>
          <a:bodyPr wrap="square">
            <a:spAutoFit/>
          </a:bodyPr>
          <a:lstStyle/>
          <a:p>
            <a:pPr algn="just"/>
            <a:r>
              <a:rPr lang="fr-FR" sz="2100" dirty="0" smtClean="0"/>
              <a:t>... Il </a:t>
            </a:r>
            <a:r>
              <a:rPr lang="fr-FR" sz="2100" dirty="0"/>
              <a:t>y a un long jardin tout en bouts de bois sur le devant et un panneau avec des annonces de location</a:t>
            </a:r>
            <a:r>
              <a:rPr lang="fr-FR" sz="2100" dirty="0" smtClean="0"/>
              <a:t>…</a:t>
            </a:r>
            <a:endParaRPr lang="fr-FR" sz="2100" dirty="0"/>
          </a:p>
        </p:txBody>
      </p:sp>
    </p:spTree>
    <p:extLst>
      <p:ext uri="{BB962C8B-B14F-4D97-AF65-F5344CB8AC3E}">
        <p14:creationId xmlns:p14="http://schemas.microsoft.com/office/powerpoint/2010/main" val="174008371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205" y="5540026"/>
            <a:ext cx="9063250" cy="1308050"/>
          </a:xfrm>
          <a:prstGeom prst="rect">
            <a:avLst/>
          </a:prstGeom>
        </p:spPr>
        <p:txBody>
          <a:bodyPr wrap="square">
            <a:spAutoFit/>
          </a:bodyPr>
          <a:lstStyle/>
          <a:p>
            <a:pPr algn="just"/>
            <a:r>
              <a:rPr lang="fr-FR" sz="2100" dirty="0" smtClean="0"/>
              <a:t>… Des </a:t>
            </a:r>
            <a:r>
              <a:rPr lang="fr-FR" sz="2100" dirty="0"/>
              <a:t>coqs blancs picorent dans les cailloux et de bruns sarments de vigne enjambent tous les chemins. La maison est en pierre, avec des sculptures, pigeons, choux fleurs, lions, araucarias et soleils couchants</a:t>
            </a:r>
            <a:r>
              <a:rPr lang="fr-FR" sz="2100" dirty="0" smtClean="0"/>
              <a:t>. »</a:t>
            </a:r>
            <a:r>
              <a:rPr lang="fr-FR" sz="2100" dirty="0" smtClean="0">
                <a:cs typeface="Cambria"/>
              </a:rPr>
              <a:t> </a:t>
            </a:r>
            <a:r>
              <a:rPr lang="fr-FR" dirty="0" smtClean="0">
                <a:cs typeface="Cambria"/>
              </a:rPr>
              <a:t>	</a:t>
            </a:r>
          </a:p>
          <a:p>
            <a:pPr algn="r"/>
            <a:r>
              <a:rPr lang="fr-FR" sz="1600" i="1" dirty="0" smtClean="0">
                <a:cs typeface="Cambria"/>
              </a:rPr>
              <a:t>Lettre </a:t>
            </a:r>
            <a:r>
              <a:rPr lang="fr-FR" sz="1600" i="1" dirty="0">
                <a:cs typeface="Cambria"/>
              </a:rPr>
              <a:t>à </a:t>
            </a:r>
            <a:r>
              <a:rPr lang="fr-FR" sz="1600" i="1" dirty="0" smtClean="0">
                <a:cs typeface="Cambria"/>
              </a:rPr>
              <a:t>JMM, 24 </a:t>
            </a:r>
            <a:r>
              <a:rPr lang="fr-FR" sz="1600" i="1" dirty="0">
                <a:cs typeface="Cambria"/>
              </a:rPr>
              <a:t>décembre </a:t>
            </a:r>
            <a:r>
              <a:rPr lang="fr-FR" sz="1600" i="1" dirty="0" smtClean="0">
                <a:cs typeface="Cambria"/>
              </a:rPr>
              <a:t>1915</a:t>
            </a:r>
            <a:endParaRPr lang="fr-FR" sz="1600" i="1" dirty="0">
              <a:cs typeface="Cambria"/>
            </a:endParaRPr>
          </a:p>
        </p:txBody>
      </p:sp>
      <p:pic>
        <p:nvPicPr>
          <p:cNvPr id="3" name="Image 2" descr="Rustic jardin.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840" y="59074"/>
            <a:ext cx="9000000" cy="5516285"/>
          </a:xfrm>
          <a:prstGeom prst="rect">
            <a:avLst/>
          </a:prstGeom>
          <a:ln w="12700" cmpd="sng">
            <a:solidFill>
              <a:schemeClr val="tx1"/>
            </a:solidFill>
          </a:ln>
        </p:spPr>
      </p:pic>
    </p:spTree>
    <p:extLst>
      <p:ext uri="{BB962C8B-B14F-4D97-AF65-F5344CB8AC3E}">
        <p14:creationId xmlns:p14="http://schemas.microsoft.com/office/powerpoint/2010/main" val="112870754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69787" y="60472"/>
            <a:ext cx="6724952" cy="6196568"/>
          </a:xfrm>
          <a:prstGeom prst="rect">
            <a:avLst/>
          </a:prstGeom>
          <a:noFill/>
        </p:spPr>
        <p:txBody>
          <a:bodyPr wrap="square" rtlCol="0">
            <a:spAutoFit/>
          </a:bodyPr>
          <a:lstStyle/>
          <a:p>
            <a:pPr algn="ctr">
              <a:lnSpc>
                <a:spcPts val="9600"/>
              </a:lnSpc>
            </a:pPr>
            <a:r>
              <a:rPr lang="fr-FR" sz="6000" dirty="0" smtClean="0">
                <a:latin typeface="Britannic Bold"/>
                <a:cs typeface="Britannic Bold"/>
              </a:rPr>
              <a:t>Quelques promenades effectuées par Katherine autour</a:t>
            </a:r>
            <a:br>
              <a:rPr lang="fr-FR" sz="6000" dirty="0" smtClean="0">
                <a:latin typeface="Britannic Bold"/>
                <a:cs typeface="Britannic Bold"/>
              </a:rPr>
            </a:br>
            <a:r>
              <a:rPr lang="fr-FR" sz="6000" dirty="0" smtClean="0">
                <a:latin typeface="Britannic Bold"/>
                <a:cs typeface="Britannic Bold"/>
              </a:rPr>
              <a:t>de Bandol…</a:t>
            </a:r>
            <a:endParaRPr lang="fr-FR" sz="6000" dirty="0">
              <a:latin typeface="Britannic Bold"/>
              <a:cs typeface="Britannic Bold"/>
            </a:endParaRPr>
          </a:p>
        </p:txBody>
      </p:sp>
    </p:spTree>
    <p:extLst>
      <p:ext uri="{BB962C8B-B14F-4D97-AF65-F5344CB8AC3E}">
        <p14:creationId xmlns:p14="http://schemas.microsoft.com/office/powerpoint/2010/main" val="249203276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romenade sur la côte.jp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36288" y="37495"/>
            <a:ext cx="9072000" cy="5752800"/>
          </a:xfrm>
          <a:prstGeom prst="rect">
            <a:avLst/>
          </a:prstGeom>
          <a:ln w="12700" cmpd="sng">
            <a:solidFill>
              <a:schemeClr val="tx1"/>
            </a:solidFill>
          </a:ln>
        </p:spPr>
      </p:pic>
      <p:sp>
        <p:nvSpPr>
          <p:cNvPr id="4" name="ZoneTexte 3"/>
          <p:cNvSpPr txBox="1"/>
          <p:nvPr/>
        </p:nvSpPr>
        <p:spPr>
          <a:xfrm>
            <a:off x="36288" y="5714626"/>
            <a:ext cx="9072000" cy="1392689"/>
          </a:xfrm>
          <a:prstGeom prst="rect">
            <a:avLst/>
          </a:prstGeom>
          <a:noFill/>
        </p:spPr>
        <p:txBody>
          <a:bodyPr wrap="square" rtlCol="0">
            <a:spAutoFit/>
          </a:bodyPr>
          <a:lstStyle/>
          <a:p>
            <a:pPr algn="just">
              <a:spcAft>
                <a:spcPts val="300"/>
              </a:spcAft>
            </a:pPr>
            <a:r>
              <a:rPr lang="fr-FR" sz="2400" dirty="0" smtClean="0"/>
              <a:t>« Hier je suis allée à Sanary, c’est la baie à côté de celle-ci par la route qui continue l’allée de palmiers. Vraiment, il faisait très chaud.»</a:t>
            </a:r>
          </a:p>
          <a:p>
            <a:pPr algn="r"/>
            <a:r>
              <a:rPr lang="fr-FR" sz="1600" i="1" dirty="0"/>
              <a:t>Lettre à </a:t>
            </a:r>
            <a:r>
              <a:rPr lang="fr-FR" sz="1600" i="1" dirty="0" smtClean="0"/>
              <a:t>JMM, 9 </a:t>
            </a:r>
            <a:r>
              <a:rPr lang="fr-FR" sz="1600" i="1" dirty="0"/>
              <a:t>décembre 1915 </a:t>
            </a:r>
          </a:p>
          <a:p>
            <a:pPr algn="just"/>
            <a:endParaRPr lang="fr-FR" dirty="0"/>
          </a:p>
        </p:txBody>
      </p:sp>
    </p:spTree>
    <p:extLst>
      <p:ext uri="{BB962C8B-B14F-4D97-AF65-F5344CB8AC3E}">
        <p14:creationId xmlns:p14="http://schemas.microsoft.com/office/powerpoint/2010/main" val="133955720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3668" y="509504"/>
            <a:ext cx="8631744" cy="5478422"/>
          </a:xfrm>
          <a:prstGeom prst="rect">
            <a:avLst/>
          </a:prstGeom>
          <a:noFill/>
        </p:spPr>
        <p:txBody>
          <a:bodyPr wrap="square" rtlCol="0">
            <a:spAutoFit/>
          </a:bodyPr>
          <a:lstStyle/>
          <a:p>
            <a:pPr algn="ctr">
              <a:spcAft>
                <a:spcPts val="2400"/>
              </a:spcAft>
            </a:pPr>
            <a:r>
              <a:rPr lang="fr-FR" sz="8800" dirty="0" smtClean="0">
                <a:latin typeface="Britannic Bold"/>
                <a:cs typeface="Britannic Bold"/>
              </a:rPr>
              <a:t>BANDOL</a:t>
            </a:r>
            <a:endParaRPr lang="fr-FR" sz="8800" dirty="0">
              <a:latin typeface="Britannic Bold"/>
              <a:cs typeface="Britannic Bold"/>
            </a:endParaRPr>
          </a:p>
          <a:p>
            <a:pPr algn="ctr">
              <a:spcAft>
                <a:spcPts val="1200"/>
              </a:spcAft>
            </a:pPr>
            <a:r>
              <a:rPr lang="fr-FR" sz="8000" dirty="0" smtClean="0">
                <a:latin typeface="Britannic Bold"/>
                <a:cs typeface="Britannic Bold"/>
              </a:rPr>
              <a:t>Saison 1</a:t>
            </a:r>
          </a:p>
          <a:p>
            <a:pPr algn="ctr">
              <a:spcAft>
                <a:spcPts val="1200"/>
              </a:spcAft>
            </a:pPr>
            <a:endParaRPr lang="fr-FR" sz="2000" dirty="0" smtClean="0">
              <a:latin typeface="Britannic Bold"/>
              <a:cs typeface="Britannic Bold"/>
            </a:endParaRPr>
          </a:p>
          <a:p>
            <a:pPr algn="ctr">
              <a:spcAft>
                <a:spcPts val="1200"/>
              </a:spcAft>
            </a:pPr>
            <a:endParaRPr lang="fr-FR" sz="2000" dirty="0" smtClean="0">
              <a:latin typeface="Britannic Bold"/>
              <a:cs typeface="Britannic Bold"/>
            </a:endParaRPr>
          </a:p>
          <a:p>
            <a:pPr algn="ctr">
              <a:spcAft>
                <a:spcPts val="1200"/>
              </a:spcAft>
            </a:pPr>
            <a:endParaRPr lang="fr-FR" sz="2000" dirty="0">
              <a:latin typeface="Britannic Bold"/>
              <a:cs typeface="Britannic Bold"/>
            </a:endParaRPr>
          </a:p>
          <a:p>
            <a:pPr algn="ctr">
              <a:spcAft>
                <a:spcPts val="1200"/>
              </a:spcAft>
            </a:pPr>
            <a:endParaRPr lang="fr-FR" sz="2000" dirty="0" smtClean="0">
              <a:latin typeface="Britannic Bold"/>
              <a:cs typeface="Britannic Bold"/>
            </a:endParaRPr>
          </a:p>
          <a:p>
            <a:pPr algn="ctr">
              <a:spcAft>
                <a:spcPts val="1200"/>
              </a:spcAft>
            </a:pPr>
            <a:r>
              <a:rPr lang="fr-FR" sz="3200" dirty="0" smtClean="0">
                <a:latin typeface="Britannic Bold"/>
                <a:cs typeface="Britannic Bold"/>
              </a:rPr>
              <a:t>Début décembre 1915 </a:t>
            </a:r>
            <a:r>
              <a:rPr lang="mr-IN" sz="3200" dirty="0" smtClean="0">
                <a:latin typeface="Britannic Bold"/>
                <a:cs typeface="Britannic Bold"/>
              </a:rPr>
              <a:t>–</a:t>
            </a:r>
            <a:r>
              <a:rPr lang="fr-FR" sz="3200" dirty="0" smtClean="0">
                <a:latin typeface="Britannic Bold"/>
                <a:cs typeface="Britannic Bold"/>
              </a:rPr>
              <a:t> Début avril 1916</a:t>
            </a:r>
            <a:endParaRPr lang="fr-FR" sz="3200" dirty="0">
              <a:latin typeface="Britannic Bold"/>
              <a:cs typeface="Britannic Bold"/>
            </a:endParaRPr>
          </a:p>
        </p:txBody>
      </p:sp>
    </p:spTree>
    <p:extLst>
      <p:ext uri="{BB962C8B-B14F-4D97-AF65-F5344CB8AC3E}">
        <p14:creationId xmlns:p14="http://schemas.microsoft.com/office/powerpoint/2010/main" val="371182842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Narcisses.jp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7864" y="49811"/>
            <a:ext cx="9036000" cy="5824426"/>
          </a:xfrm>
          <a:prstGeom prst="rect">
            <a:avLst/>
          </a:prstGeom>
          <a:ln w="12700" cmpd="sng">
            <a:solidFill>
              <a:schemeClr val="tx1"/>
            </a:solidFill>
          </a:ln>
        </p:spPr>
      </p:pic>
      <p:sp>
        <p:nvSpPr>
          <p:cNvPr id="4" name="ZoneTexte 3"/>
          <p:cNvSpPr txBox="1"/>
          <p:nvPr/>
        </p:nvSpPr>
        <p:spPr>
          <a:xfrm>
            <a:off x="22023" y="5798291"/>
            <a:ext cx="9107712" cy="1061829"/>
          </a:xfrm>
          <a:prstGeom prst="rect">
            <a:avLst/>
          </a:prstGeom>
          <a:noFill/>
        </p:spPr>
        <p:txBody>
          <a:bodyPr wrap="square" rtlCol="0">
            <a:spAutoFit/>
          </a:bodyPr>
          <a:lstStyle/>
          <a:p>
            <a:pPr algn="just"/>
            <a:r>
              <a:rPr lang="fr-FR" sz="2100" dirty="0" smtClean="0"/>
              <a:t>« Là aussi, il y a une longue plage, et, de l’autre côté de la route, des champs de jonquilles en fleur. Deux femmes en chapeau de paille noire, l’une en gris, l’autre en jaune, étaient en train d’en cueillir. »</a:t>
            </a:r>
            <a:r>
              <a:rPr lang="fr-FR" sz="2100" dirty="0"/>
              <a:t> </a:t>
            </a:r>
            <a:r>
              <a:rPr lang="fr-FR" sz="2000" dirty="0" smtClean="0"/>
              <a:t>				</a:t>
            </a:r>
            <a:r>
              <a:rPr lang="fr-FR" sz="2000" dirty="0"/>
              <a:t> </a:t>
            </a:r>
            <a:r>
              <a:rPr lang="fr-FR" sz="2000" dirty="0" smtClean="0"/>
              <a:t>     </a:t>
            </a:r>
            <a:r>
              <a:rPr lang="fr-FR" sz="1600" i="1" dirty="0" smtClean="0"/>
              <a:t>Lettre </a:t>
            </a:r>
            <a:r>
              <a:rPr lang="fr-FR" sz="1600" i="1" dirty="0"/>
              <a:t>à </a:t>
            </a:r>
            <a:r>
              <a:rPr lang="fr-FR" sz="1600" i="1" dirty="0" smtClean="0"/>
              <a:t>JMM, 9 </a:t>
            </a:r>
            <a:r>
              <a:rPr lang="fr-FR" sz="1600" i="1" dirty="0"/>
              <a:t>décembre </a:t>
            </a:r>
            <a:r>
              <a:rPr lang="fr-FR" sz="1600" i="1" dirty="0" smtClean="0"/>
              <a:t>1915</a:t>
            </a:r>
            <a:endParaRPr lang="fr-FR" sz="1600" i="1" dirty="0"/>
          </a:p>
        </p:txBody>
      </p:sp>
    </p:spTree>
    <p:extLst>
      <p:ext uri="{BB962C8B-B14F-4D97-AF65-F5344CB8AC3E}">
        <p14:creationId xmlns:p14="http://schemas.microsoft.com/office/powerpoint/2010/main" val="7335462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Jonquilles (1).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1688" y="283256"/>
            <a:ext cx="9036000" cy="6255495"/>
          </a:xfrm>
          <a:prstGeom prst="rect">
            <a:avLst/>
          </a:prstGeom>
          <a:ln w="12700" cmpd="sng">
            <a:solidFill>
              <a:schemeClr val="tx1"/>
            </a:solidFill>
          </a:ln>
        </p:spPr>
      </p:pic>
    </p:spTree>
    <p:extLst>
      <p:ext uri="{BB962C8B-B14F-4D97-AF65-F5344CB8AC3E}">
        <p14:creationId xmlns:p14="http://schemas.microsoft.com/office/powerpoint/2010/main" val="900756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p:nvPr/>
        </p:nvGrpSpPr>
        <p:grpSpPr>
          <a:xfrm>
            <a:off x="88606" y="73841"/>
            <a:ext cx="8993536" cy="6703408"/>
            <a:chOff x="31315" y="73841"/>
            <a:chExt cx="8946598" cy="6703408"/>
          </a:xfrm>
        </p:grpSpPr>
        <p:pic>
          <p:nvPicPr>
            <p:cNvPr id="3" name="Image 2" descr="Castellet vue général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315" y="73841"/>
              <a:ext cx="8917218" cy="5057424"/>
            </a:xfrm>
            <a:prstGeom prst="rect">
              <a:avLst/>
            </a:prstGeom>
            <a:ln w="12700" cmpd="sng">
              <a:solidFill>
                <a:schemeClr val="tx1"/>
              </a:solidFill>
            </a:ln>
          </p:spPr>
        </p:pic>
        <p:sp>
          <p:nvSpPr>
            <p:cNvPr id="2" name="ZoneTexte 1"/>
            <p:cNvSpPr txBox="1"/>
            <p:nvPr/>
          </p:nvSpPr>
          <p:spPr>
            <a:xfrm>
              <a:off x="124796" y="5146033"/>
              <a:ext cx="8853117" cy="1631216"/>
            </a:xfrm>
            <a:prstGeom prst="rect">
              <a:avLst/>
            </a:prstGeom>
            <a:noFill/>
          </p:spPr>
          <p:txBody>
            <a:bodyPr wrap="square" rtlCol="0">
              <a:spAutoFit/>
            </a:bodyPr>
            <a:lstStyle/>
            <a:p>
              <a:pPr algn="just"/>
              <a:r>
                <a:rPr lang="fr-FR" sz="2800" dirty="0" smtClean="0"/>
                <a:t>« Très loin, plantée sur une butte, il y a une petite ville, toute semblable aux cités qu’on voit à l’arrière-plan des gravures de Dürer. » </a:t>
              </a:r>
              <a:endParaRPr lang="fr-FR" sz="2800" i="1" dirty="0" smtClean="0"/>
            </a:p>
            <a:p>
              <a:pPr algn="r"/>
              <a:r>
                <a:rPr lang="fr-FR" sz="1600" i="1" dirty="0" smtClean="0"/>
                <a:t>Lettre à JMM, 22 décembre 1915 </a:t>
              </a:r>
              <a:endParaRPr lang="fr-FR" sz="1600" i="1" dirty="0"/>
            </a:p>
          </p:txBody>
        </p:sp>
      </p:grpSp>
    </p:spTree>
    <p:extLst>
      <p:ext uri="{BB962C8B-B14F-4D97-AF65-F5344CB8AC3E}">
        <p14:creationId xmlns:p14="http://schemas.microsoft.com/office/powerpoint/2010/main" val="59335590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a:grpSpLocks noChangeAspect="1"/>
          </p:cNvGrpSpPr>
          <p:nvPr/>
        </p:nvGrpSpPr>
        <p:grpSpPr>
          <a:xfrm>
            <a:off x="57864" y="49824"/>
            <a:ext cx="9036000" cy="7091596"/>
            <a:chOff x="35712" y="35056"/>
            <a:chExt cx="9072000" cy="7119849"/>
          </a:xfrm>
        </p:grpSpPr>
        <p:pic>
          <p:nvPicPr>
            <p:cNvPr id="3" name="Image 2" descr="Castellet églis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712" y="35056"/>
              <a:ext cx="9072000" cy="5916693"/>
            </a:xfrm>
            <a:prstGeom prst="rect">
              <a:avLst/>
            </a:prstGeom>
            <a:ln w="12700" cmpd="sng">
              <a:solidFill>
                <a:schemeClr val="tx1"/>
              </a:solidFill>
            </a:ln>
          </p:spPr>
        </p:pic>
        <p:sp>
          <p:nvSpPr>
            <p:cNvPr id="2" name="ZoneTexte 1"/>
            <p:cNvSpPr txBox="1"/>
            <p:nvPr/>
          </p:nvSpPr>
          <p:spPr>
            <a:xfrm>
              <a:off x="65076" y="5893021"/>
              <a:ext cx="9023621" cy="1261884"/>
            </a:xfrm>
            <a:prstGeom prst="rect">
              <a:avLst/>
            </a:prstGeom>
            <a:noFill/>
          </p:spPr>
          <p:txBody>
            <a:bodyPr wrap="square" rtlCol="0">
              <a:spAutoFit/>
            </a:bodyPr>
            <a:lstStyle/>
            <a:p>
              <a:pPr algn="just"/>
              <a:r>
                <a:rPr lang="fr-FR" sz="2000" dirty="0" smtClean="0"/>
                <a:t>«</a:t>
              </a:r>
              <a:r>
                <a:rPr lang="fr-FR" sz="2100" dirty="0" smtClean="0"/>
                <a:t> Je vais aller en voiture à ce village de Dürer dont je vous ai parlé. </a:t>
              </a:r>
              <a:r>
                <a:rPr lang="fr-FR" sz="2100" dirty="0">
                  <a:cs typeface="Cambria"/>
                </a:rPr>
                <a:t>[...]</a:t>
              </a:r>
              <a:r>
                <a:rPr lang="fr-FR" sz="2100" dirty="0" smtClean="0"/>
                <a:t> Comment nous y arriverons, le ciel seul le sait, mais il affirme qu’il existe une route. »</a:t>
              </a:r>
            </a:p>
            <a:p>
              <a:pPr algn="r"/>
              <a:r>
                <a:rPr lang="fr-FR" sz="1600" i="1" dirty="0"/>
                <a:t>Lettre à </a:t>
              </a:r>
              <a:r>
                <a:rPr lang="fr-FR" sz="1600" i="1" dirty="0" smtClean="0"/>
                <a:t>JMM, 23 </a:t>
              </a:r>
              <a:r>
                <a:rPr lang="fr-FR" sz="1600" i="1" dirty="0"/>
                <a:t>décembre 1915 </a:t>
              </a:r>
            </a:p>
            <a:p>
              <a:pPr algn="just"/>
              <a:endParaRPr lang="fr-FR" dirty="0"/>
            </a:p>
          </p:txBody>
        </p:sp>
      </p:grpSp>
    </p:spTree>
    <p:extLst>
      <p:ext uri="{BB962C8B-B14F-4D97-AF65-F5344CB8AC3E}">
        <p14:creationId xmlns:p14="http://schemas.microsoft.com/office/powerpoint/2010/main" val="333780323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9094" y="423333"/>
            <a:ext cx="8859761" cy="5586145"/>
          </a:xfrm>
          <a:prstGeom prst="rect">
            <a:avLst/>
          </a:prstGeom>
          <a:noFill/>
        </p:spPr>
        <p:txBody>
          <a:bodyPr wrap="square" rtlCol="0">
            <a:spAutoFit/>
          </a:bodyPr>
          <a:lstStyle/>
          <a:p>
            <a:pPr algn="ctr"/>
            <a:r>
              <a:rPr lang="fr-FR" sz="4000" b="1" dirty="0" smtClean="0">
                <a:latin typeface="Britannic Bold"/>
                <a:cs typeface="Britannic Bold"/>
              </a:rPr>
              <a:t>Les grands thèmes du séjour abordés au fil de la correspondance</a:t>
            </a:r>
            <a:endParaRPr lang="fr-FR" sz="4000" b="1" dirty="0"/>
          </a:p>
          <a:p>
            <a:pPr algn="ctr"/>
            <a:endParaRPr lang="fr-FR" sz="4000" b="1" dirty="0" smtClean="0"/>
          </a:p>
          <a:p>
            <a:pPr algn="ctr"/>
            <a:endParaRPr lang="fr-FR" sz="3200" dirty="0" smtClean="0"/>
          </a:p>
          <a:p>
            <a:pPr marL="803275" indent="717550">
              <a:spcAft>
                <a:spcPts val="1800"/>
              </a:spcAft>
              <a:buFont typeface="+mj-lt"/>
              <a:buAutoNum type="arabicPeriod"/>
            </a:pPr>
            <a:r>
              <a:rPr lang="fr-FR" sz="4000" dirty="0" smtClean="0"/>
              <a:t>Les lettres et le service postal</a:t>
            </a:r>
          </a:p>
          <a:p>
            <a:pPr marL="803275" indent="717550">
              <a:spcAft>
                <a:spcPts val="1800"/>
              </a:spcAft>
              <a:buFont typeface="+mj-lt"/>
              <a:buAutoNum type="arabicPeriod"/>
            </a:pPr>
            <a:r>
              <a:rPr lang="fr-FR" sz="4000" dirty="0" smtClean="0"/>
              <a:t>Les fleurs</a:t>
            </a:r>
          </a:p>
          <a:p>
            <a:pPr marL="803275" indent="717550">
              <a:spcAft>
                <a:spcPts val="1800"/>
              </a:spcAft>
              <a:buFont typeface="+mj-lt"/>
              <a:buAutoNum type="arabicPeriod"/>
            </a:pPr>
            <a:r>
              <a:rPr lang="fr-FR" sz="4000" dirty="0" smtClean="0"/>
              <a:t>La mer</a:t>
            </a:r>
          </a:p>
          <a:p>
            <a:pPr marL="803275" indent="717550">
              <a:spcAft>
                <a:spcPts val="1800"/>
              </a:spcAft>
              <a:buFont typeface="+mj-lt"/>
              <a:buAutoNum type="arabicPeriod"/>
            </a:pPr>
            <a:r>
              <a:rPr lang="fr-FR" sz="4000" dirty="0" smtClean="0"/>
              <a:t>Le rêve d’une villa…</a:t>
            </a:r>
          </a:p>
        </p:txBody>
      </p:sp>
    </p:spTree>
    <p:extLst>
      <p:ext uri="{BB962C8B-B14F-4D97-AF65-F5344CB8AC3E}">
        <p14:creationId xmlns:p14="http://schemas.microsoft.com/office/powerpoint/2010/main" val="268501553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124794" y="67440"/>
            <a:ext cx="8867799" cy="6640263"/>
            <a:chOff x="124794" y="67440"/>
            <a:chExt cx="8867799" cy="6640263"/>
          </a:xfrm>
        </p:grpSpPr>
        <p:sp>
          <p:nvSpPr>
            <p:cNvPr id="2" name="Rectangle 1"/>
            <p:cNvSpPr/>
            <p:nvPr/>
          </p:nvSpPr>
          <p:spPr>
            <a:xfrm>
              <a:off x="124794" y="67440"/>
              <a:ext cx="8867799" cy="5062924"/>
            </a:xfrm>
            <a:prstGeom prst="rect">
              <a:avLst/>
            </a:prstGeom>
          </p:spPr>
          <p:txBody>
            <a:bodyPr wrap="square">
              <a:spAutoFit/>
            </a:bodyPr>
            <a:lstStyle/>
            <a:p>
              <a:pPr marL="609600" indent="-342900" algn="ctr">
                <a:spcAft>
                  <a:spcPts val="600"/>
                </a:spcAft>
                <a:buFont typeface="+mj-lt"/>
                <a:buAutoNum type="arabicPeriod"/>
              </a:pPr>
              <a:r>
                <a:rPr lang="fr-FR" sz="2400" b="1" dirty="0">
                  <a:latin typeface="Britannic Bold"/>
                  <a:cs typeface="Britannic Bold"/>
                </a:rPr>
                <a:t>Les lettres et le service postal</a:t>
              </a:r>
            </a:p>
            <a:p>
              <a:pPr marL="3175" algn="just"/>
              <a:r>
                <a:rPr lang="fr-FR" sz="2000" i="1" dirty="0" smtClean="0"/>
                <a:t>« Je ne sais pas si vous comptez sur une lettre de moi tous les jours, mais, s’il plaît au ciel, je pense bien vous écrire quotidiennement et vous aussi, n’est-ce pas ? Une fois par jour, ce n’est pas trop. Et autrement, comment saurais-je si tout va bien pour vous ? »												</a:t>
              </a:r>
              <a:r>
                <a:rPr lang="fr-FR" sz="1600" i="1" dirty="0" smtClean="0"/>
                <a:t>Lettre à JMM, 10 décembre 1915</a:t>
              </a:r>
            </a:p>
            <a:p>
              <a:pPr marL="3175" indent="173038" algn="just"/>
              <a:r>
                <a:rPr lang="fr-FR" sz="2000" dirty="0" smtClean="0"/>
                <a:t>Le service postal demeure, en dépit de la guerre, le seul lien entre les deux amants. KM écrit 26 lettres à JMM entre le mercredi 8 décembre et le vendredi 31 décembre, sans compter les télégrammes.</a:t>
              </a:r>
            </a:p>
            <a:p>
              <a:pPr marL="3175" indent="173038" algn="just"/>
              <a:r>
                <a:rPr lang="fr-FR" sz="2000" dirty="0" smtClean="0"/>
                <a:t>Katherine tient largement sa promesse d’écrire tous les jours puisqu’elle rédige 26 lettres en 24 jours !</a:t>
              </a:r>
            </a:p>
            <a:p>
              <a:pPr marL="3175" indent="173038" algn="just"/>
              <a:r>
                <a:rPr lang="fr-FR" sz="2000" dirty="0" smtClean="0"/>
                <a:t>Les termes “lettre/courrier” et leurs synonymes sont mentionnés 126 fois dans cette correspondance.</a:t>
              </a:r>
            </a:p>
            <a:p>
              <a:pPr marL="3175" indent="173038" algn="just"/>
              <a:r>
                <a:rPr lang="fr-FR" sz="2000" dirty="0" smtClean="0"/>
                <a:t>Les termes “télégramme/dépêche” sont quant à eux cités 32 fois.</a:t>
              </a:r>
            </a:p>
            <a:p>
              <a:pPr marL="266700" algn="just"/>
              <a:endParaRPr lang="fr-FR" dirty="0" smtClean="0"/>
            </a:p>
            <a:p>
              <a:pPr marL="266700"/>
              <a:endParaRPr lang="fr-FR" dirty="0"/>
            </a:p>
            <a:p>
              <a:pPr marL="266700"/>
              <a:endParaRPr lang="fr-FR" dirty="0"/>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704" y="4241805"/>
              <a:ext cx="4317999" cy="2465898"/>
            </a:xfrm>
            <a:prstGeom prst="rect">
              <a:avLst/>
            </a:prstGeom>
            <a:ln w="12700" cmpd="sng">
              <a:solidFill>
                <a:srgbClr val="000000"/>
              </a:solidFill>
            </a:ln>
          </p:spPr>
        </p:pic>
        <p:sp>
          <p:nvSpPr>
            <p:cNvPr id="4" name="ZoneTexte 3"/>
            <p:cNvSpPr txBox="1"/>
            <p:nvPr/>
          </p:nvSpPr>
          <p:spPr>
            <a:xfrm>
              <a:off x="4638523" y="5321905"/>
              <a:ext cx="4354069" cy="1323439"/>
            </a:xfrm>
            <a:prstGeom prst="rect">
              <a:avLst/>
            </a:prstGeom>
            <a:noFill/>
          </p:spPr>
          <p:txBody>
            <a:bodyPr wrap="square" rtlCol="0">
              <a:spAutoFit/>
            </a:bodyPr>
            <a:lstStyle/>
            <a:p>
              <a:pPr algn="just"/>
              <a:r>
                <a:rPr lang="fr-FR" sz="2000" dirty="0" smtClean="0"/>
                <a:t>  Les facteurs de Bandol ont, vaille que vaille, maintenu le lien ente Katherine et John durant ce mois de décembre 1915…</a:t>
              </a:r>
              <a:endParaRPr lang="fr-FR" sz="2000" dirty="0"/>
            </a:p>
          </p:txBody>
        </p:sp>
      </p:grpSp>
    </p:spTree>
    <p:extLst>
      <p:ext uri="{BB962C8B-B14F-4D97-AF65-F5344CB8AC3E}">
        <p14:creationId xmlns:p14="http://schemas.microsoft.com/office/powerpoint/2010/main" val="389226013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r 2"/>
          <p:cNvGrpSpPr/>
          <p:nvPr/>
        </p:nvGrpSpPr>
        <p:grpSpPr>
          <a:xfrm>
            <a:off x="58726" y="58015"/>
            <a:ext cx="8992594" cy="6748598"/>
            <a:chOff x="58726" y="58015"/>
            <a:chExt cx="8992594" cy="6748598"/>
          </a:xfrm>
        </p:grpSpPr>
        <p:sp>
          <p:nvSpPr>
            <p:cNvPr id="2" name="ZoneTexte 1"/>
            <p:cNvSpPr txBox="1"/>
            <p:nvPr/>
          </p:nvSpPr>
          <p:spPr>
            <a:xfrm>
              <a:off x="4463263" y="88307"/>
              <a:ext cx="4588057" cy="3077766"/>
            </a:xfrm>
            <a:prstGeom prst="rect">
              <a:avLst/>
            </a:prstGeom>
            <a:noFill/>
          </p:spPr>
          <p:txBody>
            <a:bodyPr wrap="square" rtlCol="0">
              <a:spAutoFit/>
            </a:bodyPr>
            <a:lstStyle/>
            <a:p>
              <a:pPr algn="ctr">
                <a:spcAft>
                  <a:spcPts val="1200"/>
                </a:spcAft>
              </a:pPr>
              <a:r>
                <a:rPr lang="fr-FR" sz="2400" b="1" dirty="0">
                  <a:latin typeface="Britannic Bold"/>
                  <a:cs typeface="Britannic Bold"/>
                </a:rPr>
                <a:t>2. Les fleurs</a:t>
              </a:r>
            </a:p>
            <a:p>
              <a:pPr indent="176213"/>
              <a:r>
                <a:rPr lang="fr-FR" sz="2000" dirty="0" smtClean="0"/>
                <a:t>Les fleurs sont un thème récurrent dans l’œuvre de Katherine Mansfield.</a:t>
              </a:r>
            </a:p>
            <a:p>
              <a:pPr indent="176213" algn="just"/>
              <a:r>
                <a:rPr lang="fr-FR" sz="2000" dirty="0" smtClean="0"/>
                <a:t>Dans sa correspondance écrite de Bandol, le mot “fleur” apparaît 19 fois ; douze variétés sont citées, avec une prédilection pour les roses mentionnées à 15 reprises et les jonquilles/narcisses citées 10 fois.</a:t>
              </a:r>
              <a:endParaRPr lang="fr-FR" sz="2000" dirty="0"/>
            </a:p>
          </p:txBody>
        </p:sp>
        <p:sp>
          <p:nvSpPr>
            <p:cNvPr id="5" name="ZoneTexte 4"/>
            <p:cNvSpPr txBox="1"/>
            <p:nvPr/>
          </p:nvSpPr>
          <p:spPr>
            <a:xfrm>
              <a:off x="4683490" y="3310633"/>
              <a:ext cx="4176968" cy="2569934"/>
            </a:xfrm>
            <a:prstGeom prst="rect">
              <a:avLst/>
            </a:prstGeom>
            <a:noFill/>
          </p:spPr>
          <p:txBody>
            <a:bodyPr wrap="square" rtlCol="0">
              <a:spAutoFit/>
            </a:bodyPr>
            <a:lstStyle/>
            <a:p>
              <a:pPr algn="just"/>
              <a:r>
                <a:rPr lang="fr-FR" sz="2000" i="1" dirty="0" smtClean="0"/>
                <a:t>« Mes roses sont trop belles. Elles fondent dans l’air (j’ai pensé cette phrase en français, où cela a l’air de vouloir dire quelque chose, mais en anglais cela n’a plus aucun sens). J’en ai 23. Je viens de les compter à votre intention… »</a:t>
              </a:r>
            </a:p>
            <a:p>
              <a:pPr algn="r">
                <a:spcBef>
                  <a:spcPts val="600"/>
                </a:spcBef>
              </a:pPr>
              <a:r>
                <a:rPr lang="fr-FR" sz="1600" i="1" dirty="0" smtClean="0"/>
                <a:t>Lettre à JMM, 29 décembre 1915</a:t>
              </a:r>
              <a:endParaRPr lang="fr-FR" sz="1600" i="1" dirty="0"/>
            </a:p>
          </p:txBody>
        </p:sp>
        <p:pic>
          <p:nvPicPr>
            <p:cNvPr id="4" name="Image 3" descr="Fille roses.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726" y="58015"/>
              <a:ext cx="4287417" cy="6748598"/>
            </a:xfrm>
            <a:prstGeom prst="rect">
              <a:avLst/>
            </a:prstGeom>
            <a:ln w="12700" cmpd="sng">
              <a:solidFill>
                <a:schemeClr val="tx1"/>
              </a:solidFill>
            </a:ln>
          </p:spPr>
        </p:pic>
      </p:grpSp>
    </p:spTree>
    <p:extLst>
      <p:ext uri="{BB962C8B-B14F-4D97-AF65-F5344CB8AC3E}">
        <p14:creationId xmlns:p14="http://schemas.microsoft.com/office/powerpoint/2010/main" val="3927840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r 9"/>
          <p:cNvGrpSpPr/>
          <p:nvPr/>
        </p:nvGrpSpPr>
        <p:grpSpPr>
          <a:xfrm>
            <a:off x="29364" y="33868"/>
            <a:ext cx="9080767" cy="6816028"/>
            <a:chOff x="29364" y="33868"/>
            <a:chExt cx="9080767" cy="6816028"/>
          </a:xfrm>
        </p:grpSpPr>
        <p:grpSp>
          <p:nvGrpSpPr>
            <p:cNvPr id="7" name="Grouper 6"/>
            <p:cNvGrpSpPr/>
            <p:nvPr/>
          </p:nvGrpSpPr>
          <p:grpSpPr>
            <a:xfrm>
              <a:off x="33868" y="33868"/>
              <a:ext cx="9076263" cy="6790264"/>
              <a:chOff x="33868" y="33868"/>
              <a:chExt cx="9076263" cy="6790264"/>
            </a:xfrm>
          </p:grpSpPr>
          <p:grpSp>
            <p:nvGrpSpPr>
              <p:cNvPr id="3" name="Grouper 2"/>
              <p:cNvGrpSpPr/>
              <p:nvPr/>
            </p:nvGrpSpPr>
            <p:grpSpPr>
              <a:xfrm>
                <a:off x="33868" y="33868"/>
                <a:ext cx="9076263" cy="6790264"/>
                <a:chOff x="33868" y="33868"/>
                <a:chExt cx="9076263" cy="6790264"/>
              </a:xfrm>
            </p:grpSpPr>
            <p:pic>
              <p:nvPicPr>
                <p:cNvPr id="5" name="Image 4" descr="Violettes 1.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8703" y="2706801"/>
                  <a:ext cx="6531428" cy="4117331"/>
                </a:xfrm>
                <a:prstGeom prst="rect">
                  <a:avLst/>
                </a:prstGeom>
                <a:ln w="12700" cmpd="sng">
                  <a:solidFill>
                    <a:srgbClr val="000000"/>
                  </a:solidFill>
                </a:ln>
              </p:spPr>
            </p:pic>
            <p:pic>
              <p:nvPicPr>
                <p:cNvPr id="4" name="Image 3" descr="Violettes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 y="33868"/>
                  <a:ext cx="6194792" cy="3831771"/>
                </a:xfrm>
                <a:prstGeom prst="rect">
                  <a:avLst/>
                </a:prstGeom>
                <a:ln w="12700" cmpd="sng">
                  <a:solidFill>
                    <a:srgbClr val="000000"/>
                  </a:solidFill>
                </a:ln>
              </p:spPr>
            </p:pic>
            <p:sp>
              <p:nvSpPr>
                <p:cNvPr id="2" name="Forme libre 1"/>
                <p:cNvSpPr>
                  <a:spLocks/>
                </p:cNvSpPr>
                <p:nvPr/>
              </p:nvSpPr>
              <p:spPr>
                <a:xfrm>
                  <a:off x="2554824" y="2671241"/>
                  <a:ext cx="3707998" cy="1224000"/>
                </a:xfrm>
                <a:custGeom>
                  <a:avLst/>
                  <a:gdLst>
                    <a:gd name="connsiteX0" fmla="*/ 0 w 3638550"/>
                    <a:gd name="connsiteY0" fmla="*/ 1136650 h 1136650"/>
                    <a:gd name="connsiteX1" fmla="*/ 3638550 w 3638550"/>
                    <a:gd name="connsiteY1" fmla="*/ 1136650 h 1136650"/>
                    <a:gd name="connsiteX2" fmla="*/ 3638550 w 3638550"/>
                    <a:gd name="connsiteY2" fmla="*/ 0 h 1136650"/>
                    <a:gd name="connsiteX3" fmla="*/ 3638550 w 3638550"/>
                    <a:gd name="connsiteY3" fmla="*/ 0 h 1136650"/>
                  </a:gdLst>
                  <a:ahLst/>
                  <a:cxnLst>
                    <a:cxn ang="0">
                      <a:pos x="connsiteX0" y="connsiteY0"/>
                    </a:cxn>
                    <a:cxn ang="0">
                      <a:pos x="connsiteX1" y="connsiteY1"/>
                    </a:cxn>
                    <a:cxn ang="0">
                      <a:pos x="connsiteX2" y="connsiteY2"/>
                    </a:cxn>
                    <a:cxn ang="0">
                      <a:pos x="connsiteX3" y="connsiteY3"/>
                    </a:cxn>
                  </a:cxnLst>
                  <a:rect l="l" t="t" r="r" b="b"/>
                  <a:pathLst>
                    <a:path w="3638550" h="1136650">
                      <a:moveTo>
                        <a:pt x="0" y="1136650"/>
                      </a:moveTo>
                      <a:lnTo>
                        <a:pt x="3638550" y="1136650"/>
                      </a:lnTo>
                      <a:lnTo>
                        <a:pt x="3638550" y="0"/>
                      </a:lnTo>
                      <a:lnTo>
                        <a:pt x="3638550" y="0"/>
                      </a:lnTo>
                    </a:path>
                  </a:pathLst>
                </a:custGeom>
                <a:ln w="28575" cmpd="sng">
                  <a:solidFill>
                    <a:srgbClr val="EFD54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6" name="Forme libre 5"/>
              <p:cNvSpPr>
                <a:spLocks/>
              </p:cNvSpPr>
              <p:nvPr/>
            </p:nvSpPr>
            <p:spPr>
              <a:xfrm>
                <a:off x="2580235" y="2692418"/>
                <a:ext cx="3707998" cy="1224000"/>
              </a:xfrm>
              <a:custGeom>
                <a:avLst/>
                <a:gdLst>
                  <a:gd name="connsiteX0" fmla="*/ 0 w 3638550"/>
                  <a:gd name="connsiteY0" fmla="*/ 1136650 h 1136650"/>
                  <a:gd name="connsiteX1" fmla="*/ 3638550 w 3638550"/>
                  <a:gd name="connsiteY1" fmla="*/ 1136650 h 1136650"/>
                  <a:gd name="connsiteX2" fmla="*/ 3638550 w 3638550"/>
                  <a:gd name="connsiteY2" fmla="*/ 0 h 1136650"/>
                  <a:gd name="connsiteX3" fmla="*/ 3638550 w 3638550"/>
                  <a:gd name="connsiteY3" fmla="*/ 0 h 1136650"/>
                </a:gdLst>
                <a:ahLst/>
                <a:cxnLst>
                  <a:cxn ang="0">
                    <a:pos x="connsiteX0" y="connsiteY0"/>
                  </a:cxn>
                  <a:cxn ang="0">
                    <a:pos x="connsiteX1" y="connsiteY1"/>
                  </a:cxn>
                  <a:cxn ang="0">
                    <a:pos x="connsiteX2" y="connsiteY2"/>
                  </a:cxn>
                  <a:cxn ang="0">
                    <a:pos x="connsiteX3" y="connsiteY3"/>
                  </a:cxn>
                </a:cxnLst>
                <a:rect l="l" t="t" r="r" b="b"/>
                <a:pathLst>
                  <a:path w="3638550" h="1136650">
                    <a:moveTo>
                      <a:pt x="0" y="1136650"/>
                    </a:moveTo>
                    <a:lnTo>
                      <a:pt x="3638550" y="1136650"/>
                    </a:lnTo>
                    <a:lnTo>
                      <a:pt x="3638550" y="0"/>
                    </a:lnTo>
                    <a:lnTo>
                      <a:pt x="3638550" y="0"/>
                    </a:ln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8" name="ZoneTexte 7"/>
            <p:cNvSpPr txBox="1"/>
            <p:nvPr/>
          </p:nvSpPr>
          <p:spPr>
            <a:xfrm>
              <a:off x="29364" y="3895241"/>
              <a:ext cx="2495904" cy="2954655"/>
            </a:xfrm>
            <a:prstGeom prst="rect">
              <a:avLst/>
            </a:prstGeom>
            <a:noFill/>
          </p:spPr>
          <p:txBody>
            <a:bodyPr wrap="square" rtlCol="0">
              <a:spAutoFit/>
            </a:bodyPr>
            <a:lstStyle/>
            <a:p>
              <a:pPr algn="just"/>
              <a:r>
                <a:rPr lang="fr-FR" sz="2200" dirty="0" smtClean="0"/>
                <a:t>… dans un état de joie et de terreur aiguës, trois douzaines de boutons de roses et dix bottes de violettes. »</a:t>
              </a:r>
            </a:p>
            <a:p>
              <a:pPr algn="r"/>
              <a:r>
                <a:rPr lang="fr-FR" sz="1600" i="1" dirty="0" smtClean="0"/>
                <a:t>Lettre à JMM,</a:t>
              </a:r>
            </a:p>
            <a:p>
              <a:pPr algn="r"/>
              <a:r>
                <a:rPr lang="fr-FR" sz="1600" i="1" dirty="0" smtClean="0"/>
                <a:t>31 décembre 1915  </a:t>
              </a:r>
              <a:endParaRPr lang="fr-FR" sz="1600" i="1" dirty="0"/>
            </a:p>
          </p:txBody>
        </p:sp>
        <p:sp>
          <p:nvSpPr>
            <p:cNvPr id="9" name="Rectangle 8"/>
            <p:cNvSpPr/>
            <p:nvPr/>
          </p:nvSpPr>
          <p:spPr>
            <a:xfrm>
              <a:off x="6288232" y="316630"/>
              <a:ext cx="2755747" cy="2123658"/>
            </a:xfrm>
            <a:prstGeom prst="rect">
              <a:avLst/>
            </a:prstGeom>
          </p:spPr>
          <p:txBody>
            <a:bodyPr wrap="square">
              <a:spAutoFit/>
            </a:bodyPr>
            <a:lstStyle/>
            <a:p>
              <a:pPr algn="just"/>
              <a:r>
                <a:rPr lang="fr-FR" sz="2200" dirty="0" smtClean="0"/>
                <a:t>« Je </a:t>
              </a:r>
              <a:r>
                <a:rPr lang="fr-FR" sz="2200" dirty="0"/>
                <a:t>suis allée au </a:t>
              </a:r>
              <a:r>
                <a:rPr lang="fr-FR" sz="2200" dirty="0" smtClean="0"/>
                <a:t>marché </a:t>
              </a:r>
              <a:r>
                <a:rPr lang="fr-FR" sz="2200" dirty="0"/>
                <a:t>aux </a:t>
              </a:r>
              <a:r>
                <a:rPr lang="fr-FR" sz="2200" dirty="0" smtClean="0"/>
                <a:t>fleurs</a:t>
              </a:r>
              <a:r>
                <a:rPr lang="fr-FR" sz="2200" dirty="0"/>
                <a:t>, je me suis mêlée aux acheteurs et j’ai acheté, en </a:t>
              </a:r>
              <a:r>
                <a:rPr lang="fr-FR" sz="2200" dirty="0" smtClean="0"/>
                <a:t>gros aux enchères… </a:t>
              </a:r>
              <a:endParaRPr lang="fr-FR" sz="2200" dirty="0"/>
            </a:p>
          </p:txBody>
        </p:sp>
      </p:grpSp>
    </p:spTree>
    <p:extLst>
      <p:ext uri="{BB962C8B-B14F-4D97-AF65-F5344CB8AC3E}">
        <p14:creationId xmlns:p14="http://schemas.microsoft.com/office/powerpoint/2010/main" val="24894844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90714" y="-29521"/>
            <a:ext cx="9053286" cy="6936024"/>
            <a:chOff x="29364" y="-29521"/>
            <a:chExt cx="9053286" cy="6936024"/>
          </a:xfrm>
        </p:grpSpPr>
        <p:sp>
          <p:nvSpPr>
            <p:cNvPr id="2" name="ZoneTexte 1"/>
            <p:cNvSpPr txBox="1"/>
            <p:nvPr/>
          </p:nvSpPr>
          <p:spPr>
            <a:xfrm>
              <a:off x="72571" y="-29521"/>
              <a:ext cx="8980715" cy="1738937"/>
            </a:xfrm>
            <a:prstGeom prst="rect">
              <a:avLst/>
            </a:prstGeom>
            <a:noFill/>
          </p:spPr>
          <p:txBody>
            <a:bodyPr wrap="square" rtlCol="0">
              <a:spAutoFit/>
            </a:bodyPr>
            <a:lstStyle/>
            <a:p>
              <a:pPr algn="ctr">
                <a:spcAft>
                  <a:spcPts val="300"/>
                </a:spcAft>
              </a:pPr>
              <a:r>
                <a:rPr lang="fr-FR" sz="2400" dirty="0" smtClean="0">
                  <a:latin typeface="Britannic Bold"/>
                  <a:cs typeface="Britannic Bold"/>
                </a:rPr>
                <a:t>	</a:t>
              </a:r>
              <a:r>
                <a:rPr lang="fr-FR" sz="2400" b="1" dirty="0" smtClean="0">
                  <a:latin typeface="Britannic Bold"/>
                  <a:cs typeface="Britannic Bold"/>
                </a:rPr>
                <a:t>3. La mer</a:t>
              </a:r>
            </a:p>
            <a:p>
              <a:pPr algn="just"/>
              <a:r>
                <a:rPr lang="fr-FR" sz="2000" dirty="0"/>
                <a:t> </a:t>
              </a:r>
              <a:r>
                <a:rPr lang="fr-FR" sz="2000" dirty="0" smtClean="0"/>
                <a:t> La “mer” est omniprésente dans les lettres écrites de Bandol. Le mot est cité 20 fois, les termes s’y rapportant apparaissent 26 fois (vague, rocher, côte, baie, écume, plage, rivage, jetée).</a:t>
              </a:r>
            </a:p>
            <a:p>
              <a:pPr algn="just"/>
              <a:r>
                <a:rPr lang="fr-FR" sz="2000" dirty="0" smtClean="0"/>
                <a:t>  “Bateau” est évoqué à 19 reprises et les hommes, “pêcheurs/marins”</a:t>
              </a:r>
              <a:r>
                <a:rPr lang="fr-FR" sz="2000" dirty="0"/>
                <a:t>, </a:t>
              </a:r>
              <a:r>
                <a:rPr lang="fr-FR" sz="2000" dirty="0" smtClean="0"/>
                <a:t>le sont 9 fois. </a:t>
              </a:r>
              <a:endParaRPr lang="fr-FR" sz="2000" dirty="0"/>
            </a:p>
          </p:txBody>
        </p:sp>
        <p:sp>
          <p:nvSpPr>
            <p:cNvPr id="4" name="ZoneTexte 3"/>
            <p:cNvSpPr txBox="1"/>
            <p:nvPr/>
          </p:nvSpPr>
          <p:spPr>
            <a:xfrm>
              <a:off x="29364" y="5890840"/>
              <a:ext cx="9053286" cy="1015663"/>
            </a:xfrm>
            <a:prstGeom prst="rect">
              <a:avLst/>
            </a:prstGeom>
            <a:noFill/>
          </p:spPr>
          <p:txBody>
            <a:bodyPr wrap="square" rtlCol="0">
              <a:spAutoFit/>
            </a:bodyPr>
            <a:lstStyle/>
            <a:p>
              <a:pPr algn="just"/>
              <a:r>
                <a:rPr lang="fr-FR" sz="2100" dirty="0" smtClean="0"/>
                <a:t>« Aujourd’hui, il y a du soleil, mais beaucoup de vent encore, et, en face de moi, “l’écume blanche vole sur les roches noires”. » </a:t>
              </a:r>
              <a:r>
                <a:rPr lang="fr-FR" dirty="0" smtClean="0"/>
                <a:t>		      </a:t>
              </a:r>
            </a:p>
            <a:p>
              <a:pPr algn="r"/>
              <a:r>
                <a:rPr lang="fr-FR" sz="1600" i="1" dirty="0" smtClean="0"/>
                <a:t>Lettre à JMM, 13 décembre 1915</a:t>
              </a:r>
              <a:endParaRPr lang="fr-FR" sz="1600" i="1" dirty="0"/>
            </a:p>
          </p:txBody>
        </p:sp>
      </p:grpSp>
      <p:pic>
        <p:nvPicPr>
          <p:cNvPr id="6" name="Image 5" descr="René Cros Phot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1454" y="1694649"/>
            <a:ext cx="7445221" cy="4210960"/>
          </a:xfrm>
          <a:prstGeom prst="rect">
            <a:avLst/>
          </a:prstGeom>
          <a:ln w="12700" cmpd="sng">
            <a:solidFill>
              <a:schemeClr val="tx1"/>
            </a:solidFill>
          </a:ln>
        </p:spPr>
      </p:pic>
    </p:spTree>
    <p:extLst>
      <p:ext uri="{BB962C8B-B14F-4D97-AF65-F5344CB8AC3E}">
        <p14:creationId xmlns:p14="http://schemas.microsoft.com/office/powerpoint/2010/main" val="340173889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83810" y="468420"/>
            <a:ext cx="8194523" cy="5678477"/>
          </a:xfrm>
          <a:prstGeom prst="rect">
            <a:avLst/>
          </a:prstGeom>
          <a:noFill/>
        </p:spPr>
        <p:txBody>
          <a:bodyPr wrap="square" rtlCol="0">
            <a:spAutoFit/>
          </a:bodyPr>
          <a:lstStyle/>
          <a:p>
            <a:pPr algn="ctr">
              <a:spcAft>
                <a:spcPts val="1800"/>
              </a:spcAft>
            </a:pPr>
            <a:r>
              <a:rPr lang="fr-FR" sz="2400" b="1" dirty="0" smtClean="0">
                <a:latin typeface="Britannic Bold"/>
                <a:cs typeface="Britannic Bold"/>
              </a:rPr>
              <a:t>	4</a:t>
            </a:r>
            <a:r>
              <a:rPr lang="fr-FR" sz="2400" b="1" dirty="0">
                <a:latin typeface="Britannic Bold"/>
                <a:cs typeface="Britannic Bold"/>
              </a:rPr>
              <a:t>. Le rêve d’une </a:t>
            </a:r>
            <a:r>
              <a:rPr lang="fr-FR" sz="2400" b="1" dirty="0" smtClean="0">
                <a:latin typeface="Britannic Bold"/>
                <a:cs typeface="Britannic Bold"/>
              </a:rPr>
              <a:t>villa…</a:t>
            </a:r>
            <a:endParaRPr lang="fr-FR" sz="2400" b="1" dirty="0">
              <a:latin typeface="Britannic Bold"/>
              <a:cs typeface="Britannic Bold"/>
            </a:endParaRPr>
          </a:p>
          <a:p>
            <a:pPr indent="176213" algn="just">
              <a:spcBef>
                <a:spcPts val="600"/>
              </a:spcBef>
            </a:pPr>
            <a:r>
              <a:rPr lang="fr-FR" sz="2400" dirty="0" smtClean="0"/>
              <a:t>Une villa est décrite dès la première promenade de Katherine, à Sanary (évoquée dans sa deuxième lettre) et ce thème revient régulièrement jusqu’à occuper la correspondance entière à la fin du mois de décembre lorsqu’elle prend la décision de louer la Villa Pauline et de s’y installer. Le mot “villa” apparaît 14 fois dans les lettres à John.</a:t>
            </a:r>
          </a:p>
          <a:p>
            <a:pPr indent="176213" algn="just">
              <a:spcBef>
                <a:spcPts val="600"/>
              </a:spcBef>
            </a:pPr>
            <a:endParaRPr lang="fr-FR" sz="1200" dirty="0" smtClean="0"/>
          </a:p>
          <a:p>
            <a:pPr indent="176213" algn="just"/>
            <a:endParaRPr lang="fr-FR" sz="800" dirty="0" smtClean="0"/>
          </a:p>
          <a:p>
            <a:pPr algn="just">
              <a:spcAft>
                <a:spcPts val="600"/>
              </a:spcAft>
            </a:pPr>
            <a:r>
              <a:rPr lang="fr-FR" sz="2400" i="1" dirty="0" smtClean="0"/>
              <a:t>«</a:t>
            </a:r>
            <a:r>
              <a:rPr lang="fr-FR" sz="2400" i="1" dirty="0"/>
              <a:t> Savez-vous que je suis un peu tentée de louer une petite villa, minuscule, dans quelques temps ? Cela coûterait-il plus cher que de vivre à l’hôtel, à votre avis ? </a:t>
            </a:r>
            <a:r>
              <a:rPr lang="fr-FR" sz="2400" dirty="0">
                <a:cs typeface="Cambria"/>
              </a:rPr>
              <a:t>[...]</a:t>
            </a:r>
            <a:r>
              <a:rPr lang="fr-FR" sz="2400" i="1" dirty="0" smtClean="0"/>
              <a:t> </a:t>
            </a:r>
            <a:r>
              <a:rPr lang="fr-FR" sz="2400" i="1" dirty="0"/>
              <a:t>Une petite villa, un petit mouchoir de poche en guise de jardin</a:t>
            </a:r>
            <a:r>
              <a:rPr lang="fr-FR" sz="2400" i="1" dirty="0" smtClean="0"/>
              <a:t>… quelle </a:t>
            </a:r>
            <a:r>
              <a:rPr lang="fr-FR" sz="2400" i="1" dirty="0"/>
              <a:t>idée séduisante ! Dites-moi ce que vous en pensez</a:t>
            </a:r>
            <a:r>
              <a:rPr lang="fr-FR" sz="2400" i="1" dirty="0" smtClean="0"/>
              <a:t>. »</a:t>
            </a:r>
            <a:endParaRPr lang="fr-FR" sz="2400" i="1" dirty="0"/>
          </a:p>
          <a:p>
            <a:pPr algn="r"/>
            <a:r>
              <a:rPr lang="fr-FR" sz="1600" i="1" dirty="0" smtClean="0"/>
              <a:t>Lettre à JMM, 23 décembre 1915</a:t>
            </a:r>
            <a:endParaRPr lang="fr-FR" sz="1600" i="1" dirty="0"/>
          </a:p>
        </p:txBody>
      </p:sp>
    </p:spTree>
    <p:extLst>
      <p:ext uri="{BB962C8B-B14F-4D97-AF65-F5344CB8AC3E}">
        <p14:creationId xmlns:p14="http://schemas.microsoft.com/office/powerpoint/2010/main" val="261364209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r 2"/>
          <p:cNvGrpSpPr/>
          <p:nvPr/>
        </p:nvGrpSpPr>
        <p:grpSpPr>
          <a:xfrm>
            <a:off x="0" y="0"/>
            <a:ext cx="9144000" cy="6858000"/>
            <a:chOff x="0" y="0"/>
            <a:chExt cx="9144000" cy="6858000"/>
          </a:xfrm>
        </p:grpSpPr>
        <p:sp>
          <p:nvSpPr>
            <p:cNvPr id="13" name="ZoneTexte 12"/>
            <p:cNvSpPr txBox="1"/>
            <p:nvPr/>
          </p:nvSpPr>
          <p:spPr>
            <a:xfrm>
              <a:off x="168842" y="229068"/>
              <a:ext cx="8769762" cy="6217086"/>
            </a:xfrm>
            <a:prstGeom prst="rect">
              <a:avLst/>
            </a:prstGeom>
            <a:noFill/>
            <a:ln w="76200" cmpd="sng">
              <a:noFill/>
            </a:ln>
          </p:spPr>
          <p:txBody>
            <a:bodyPr wrap="square" rtlCol="0">
              <a:spAutoFit/>
            </a:bodyPr>
            <a:lstStyle/>
            <a:p>
              <a:pPr algn="ctr">
                <a:spcAft>
                  <a:spcPts val="2400"/>
                </a:spcAft>
              </a:pPr>
              <a:r>
                <a:rPr lang="fr-FR" sz="5400" dirty="0">
                  <a:latin typeface="Britannic Bold"/>
                  <a:cs typeface="Britannic Bold"/>
                </a:rPr>
                <a:t>Vers le </a:t>
              </a:r>
              <a:r>
                <a:rPr lang="fr-FR" sz="5400" dirty="0" smtClean="0">
                  <a:latin typeface="Britannic Bold"/>
                  <a:cs typeface="Britannic Bold"/>
                </a:rPr>
                <a:t>Paysage </a:t>
              </a:r>
              <a:r>
                <a:rPr lang="fr-FR" sz="5400" dirty="0">
                  <a:latin typeface="Britannic Bold"/>
                  <a:cs typeface="Britannic Bold"/>
                </a:rPr>
                <a:t>du B</a:t>
              </a:r>
              <a:r>
                <a:rPr lang="fr-FR" sz="5400" dirty="0" smtClean="0">
                  <a:latin typeface="Britannic Bold"/>
                  <a:cs typeface="Britannic Bold"/>
                </a:rPr>
                <a:t>onheur</a:t>
              </a:r>
              <a:endParaRPr lang="fr-FR" sz="5400" dirty="0">
                <a:latin typeface="Britannic Bold"/>
                <a:cs typeface="Britannic Bold"/>
              </a:endParaRPr>
            </a:p>
            <a:p>
              <a:pPr algn="ctr"/>
              <a:r>
                <a:rPr lang="fr-FR" sz="5400" dirty="0">
                  <a:latin typeface="Britannic Bold"/>
                  <a:cs typeface="Britannic Bold"/>
                </a:rPr>
                <a:t>o</a:t>
              </a:r>
              <a:r>
                <a:rPr lang="fr-FR" sz="5400" dirty="0" smtClean="0">
                  <a:latin typeface="Britannic Bold"/>
                  <a:cs typeface="Britannic Bold"/>
                </a:rPr>
                <a:t>u Prélude à la Félicité ?</a:t>
              </a:r>
            </a:p>
            <a:p>
              <a:endParaRPr lang="fr-FR" sz="4800" u="sng" dirty="0"/>
            </a:p>
            <a:p>
              <a:pPr algn="ctr"/>
              <a:r>
                <a:rPr lang="fr-FR" sz="3200" dirty="0" smtClean="0"/>
                <a:t>Voyage </a:t>
              </a:r>
              <a:r>
                <a:rPr lang="fr-FR" sz="3200" dirty="0"/>
                <a:t>en images dans le Bandol du siècle dernier</a:t>
              </a:r>
              <a:r>
                <a:rPr lang="fr-FR" sz="3200" dirty="0" smtClean="0"/>
                <a:t>.</a:t>
              </a:r>
            </a:p>
            <a:p>
              <a:pPr algn="ctr"/>
              <a:endParaRPr lang="fr-FR" sz="2400" dirty="0" smtClean="0"/>
            </a:p>
            <a:p>
              <a:pPr algn="ctr"/>
              <a:endParaRPr lang="fr-FR" sz="2400" dirty="0"/>
            </a:p>
            <a:p>
              <a:pPr marL="90488" algn="ctr">
                <a:lnSpc>
                  <a:spcPct val="150000"/>
                </a:lnSpc>
              </a:pPr>
              <a:r>
                <a:rPr lang="fr-FR" sz="2400" dirty="0" smtClean="0"/>
                <a:t>En dépit de la mort récente de son jeune frère Leslie, le 6 octobre 1915, ce premier voyage à Bandol et plus particulièrement le séjour à la Villa Pauline, demeurera en définitive l'une des périodes les plus heureuses de la vie de Katherine…</a:t>
              </a:r>
              <a:endParaRPr lang="fr-FR" sz="2400" u="sng" dirty="0"/>
            </a:p>
          </p:txBody>
        </p:sp>
        <p:grpSp>
          <p:nvGrpSpPr>
            <p:cNvPr id="5" name="Grouper 4"/>
            <p:cNvGrpSpPr/>
            <p:nvPr/>
          </p:nvGrpSpPr>
          <p:grpSpPr>
            <a:xfrm>
              <a:off x="0" y="0"/>
              <a:ext cx="9144000" cy="6858000"/>
              <a:chOff x="0" y="0"/>
              <a:chExt cx="9144000" cy="6858000"/>
            </a:xfrm>
          </p:grpSpPr>
          <p:sp>
            <p:nvSpPr>
              <p:cNvPr id="2" name="Rectangle 1"/>
              <p:cNvSpPr/>
              <p:nvPr/>
            </p:nvSpPr>
            <p:spPr>
              <a:xfrm>
                <a:off x="0" y="0"/>
                <a:ext cx="9144000" cy="6858000"/>
              </a:xfrm>
              <a:prstGeom prst="rect">
                <a:avLst/>
              </a:prstGeom>
              <a:noFill/>
              <a:ln w="2540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 name="Connecteur droit 3"/>
              <p:cNvCxnSpPr/>
              <p:nvPr/>
            </p:nvCxnSpPr>
            <p:spPr>
              <a:xfrm>
                <a:off x="4010314" y="2622760"/>
                <a:ext cx="1159609" cy="0"/>
              </a:xfrm>
              <a:prstGeom prst="line">
                <a:avLst/>
              </a:prstGeom>
              <a:ln w="76200" cmpd="tri">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a:off x="4010314" y="3948500"/>
                <a:ext cx="1159609" cy="0"/>
              </a:xfrm>
              <a:prstGeom prst="line">
                <a:avLst/>
              </a:prstGeom>
              <a:ln w="76200" cmpd="tri">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52375720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Les villas (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042" y="821121"/>
            <a:ext cx="9045503" cy="5082211"/>
          </a:xfrm>
          <a:prstGeom prst="rect">
            <a:avLst/>
          </a:prstGeom>
          <a:ln w="12700" cmpd="sng">
            <a:solidFill>
              <a:schemeClr val="tx1"/>
            </a:solidFill>
          </a:ln>
        </p:spPr>
      </p:pic>
      <p:sp>
        <p:nvSpPr>
          <p:cNvPr id="2" name="ZoneTexte 1"/>
          <p:cNvSpPr txBox="1"/>
          <p:nvPr/>
        </p:nvSpPr>
        <p:spPr>
          <a:xfrm>
            <a:off x="82551" y="-95250"/>
            <a:ext cx="8997950" cy="6955750"/>
          </a:xfrm>
          <a:prstGeom prst="rect">
            <a:avLst/>
          </a:prstGeom>
          <a:noFill/>
        </p:spPr>
        <p:txBody>
          <a:bodyPr wrap="square" rtlCol="0">
            <a:spAutoFit/>
          </a:bodyPr>
          <a:lstStyle/>
          <a:p>
            <a:pPr algn="ctr"/>
            <a:r>
              <a:rPr lang="fr-FR" sz="5400" dirty="0" smtClean="0">
                <a:latin typeface="Britannic Bold"/>
                <a:cs typeface="Britannic Bold"/>
              </a:rPr>
              <a:t>Villa Pauline</a:t>
            </a:r>
          </a:p>
          <a:p>
            <a:endParaRPr lang="fr-FR" sz="4800" dirty="0">
              <a:latin typeface="Britannic Bold"/>
              <a:cs typeface="Britannic Bold"/>
            </a:endParaRPr>
          </a:p>
          <a:p>
            <a:endParaRPr lang="fr-FR" sz="4800" dirty="0" smtClean="0">
              <a:latin typeface="Britannic Bold"/>
              <a:cs typeface="Britannic Bold"/>
            </a:endParaRPr>
          </a:p>
          <a:p>
            <a:endParaRPr lang="fr-FR" sz="4800" dirty="0" smtClean="0">
              <a:cs typeface="Britannic Bold"/>
            </a:endParaRPr>
          </a:p>
          <a:p>
            <a:endParaRPr lang="fr-FR" sz="4800" dirty="0">
              <a:cs typeface="Britannic Bold"/>
            </a:endParaRPr>
          </a:p>
          <a:p>
            <a:endParaRPr lang="fr-FR" sz="4800" dirty="0" smtClean="0">
              <a:cs typeface="Britannic Bold"/>
            </a:endParaRPr>
          </a:p>
          <a:p>
            <a:endParaRPr lang="fr-FR" sz="4800" dirty="0" smtClean="0">
              <a:cs typeface="Britannic Bold"/>
            </a:endParaRPr>
          </a:p>
          <a:p>
            <a:endParaRPr lang="fr-FR" sz="4000" dirty="0">
              <a:cs typeface="Britannic Bold"/>
            </a:endParaRPr>
          </a:p>
          <a:p>
            <a:endParaRPr lang="fr-FR" sz="2000" dirty="0" smtClean="0">
              <a:cs typeface="Britannic Bold"/>
            </a:endParaRPr>
          </a:p>
          <a:p>
            <a:r>
              <a:rPr lang="fr-FR" sz="3600" dirty="0" smtClean="0">
                <a:cs typeface="Britannic Bold"/>
              </a:rPr>
              <a:t>Séjour du 31 décembre 1915 à début avril 1916</a:t>
            </a:r>
            <a:endParaRPr lang="fr-FR" sz="3600" dirty="0">
              <a:cs typeface="Britannic Bold"/>
            </a:endParaRPr>
          </a:p>
        </p:txBody>
      </p:sp>
      <p:sp>
        <p:nvSpPr>
          <p:cNvPr id="7" name="Connecteur 6"/>
          <p:cNvSpPr/>
          <p:nvPr/>
        </p:nvSpPr>
        <p:spPr>
          <a:xfrm>
            <a:off x="2560473" y="2054182"/>
            <a:ext cx="1799469" cy="1035165"/>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9927888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r 5"/>
          <p:cNvGrpSpPr/>
          <p:nvPr/>
        </p:nvGrpSpPr>
        <p:grpSpPr>
          <a:xfrm>
            <a:off x="36705" y="36705"/>
            <a:ext cx="9072000" cy="6538964"/>
            <a:chOff x="36705" y="36705"/>
            <a:chExt cx="9072000" cy="6538964"/>
          </a:xfrm>
        </p:grpSpPr>
        <p:sp>
          <p:nvSpPr>
            <p:cNvPr id="2" name="ZoneTexte 1"/>
            <p:cNvSpPr txBox="1"/>
            <p:nvPr/>
          </p:nvSpPr>
          <p:spPr>
            <a:xfrm>
              <a:off x="599284" y="5990893"/>
              <a:ext cx="8312398" cy="584776"/>
            </a:xfrm>
            <a:prstGeom prst="rect">
              <a:avLst/>
            </a:prstGeom>
            <a:noFill/>
          </p:spPr>
          <p:txBody>
            <a:bodyPr wrap="square" rtlCol="0">
              <a:spAutoFit/>
            </a:bodyPr>
            <a:lstStyle/>
            <a:p>
              <a:r>
                <a:rPr lang="fr-FR" sz="3200" dirty="0" smtClean="0"/>
                <a:t>John arrive à Bandol le samedi 1</a:t>
              </a:r>
              <a:r>
                <a:rPr lang="fr-FR" sz="3200" baseline="30000" dirty="0" smtClean="0"/>
                <a:t>er</a:t>
              </a:r>
              <a:r>
                <a:rPr lang="fr-FR" sz="3200" dirty="0" smtClean="0"/>
                <a:t> janvier 1916.</a:t>
              </a:r>
              <a:endParaRPr lang="fr-FR" sz="3200" dirty="0"/>
            </a:p>
          </p:txBody>
        </p:sp>
        <p:pic>
          <p:nvPicPr>
            <p:cNvPr id="5" name="Image 4" descr="Marseille homme.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05" y="36705"/>
              <a:ext cx="9072000" cy="5867188"/>
            </a:xfrm>
            <a:prstGeom prst="rect">
              <a:avLst/>
            </a:prstGeom>
            <a:ln w="12700" cmpd="sng">
              <a:solidFill>
                <a:schemeClr val="tx1"/>
              </a:solidFill>
            </a:ln>
          </p:spPr>
        </p:pic>
      </p:grpSp>
    </p:spTree>
    <p:extLst>
      <p:ext uri="{BB962C8B-B14F-4D97-AF65-F5344CB8AC3E}">
        <p14:creationId xmlns:p14="http://schemas.microsoft.com/office/powerpoint/2010/main" val="238171058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23760" y="440439"/>
            <a:ext cx="8001574" cy="5410028"/>
          </a:xfrm>
          <a:prstGeom prst="rect">
            <a:avLst/>
          </a:prstGeom>
          <a:noFill/>
        </p:spPr>
        <p:txBody>
          <a:bodyPr wrap="square" rtlCol="0">
            <a:spAutoFit/>
          </a:bodyPr>
          <a:lstStyle/>
          <a:p>
            <a:pPr indent="176213" algn="just">
              <a:lnSpc>
                <a:spcPts val="4160"/>
              </a:lnSpc>
            </a:pPr>
            <a:r>
              <a:rPr lang="fr-FR" sz="2800" dirty="0" smtClean="0"/>
              <a:t>« Et puis je voudrais écrire des poèmes. Toujours je me sens palpiter au bord de la poésie. L’amandier, les oiseaux, ce petit bois où tu es, les fleurs que tu ne vois pas, la fenêtre ouverte à laquelle je me penche en rêvant que tu es là, contre mon épaule, et ces heures où ta photographie “a l’air triste”…</a:t>
            </a:r>
          </a:p>
          <a:p>
            <a:pPr indent="176213" algn="just">
              <a:lnSpc>
                <a:spcPts val="4160"/>
              </a:lnSpc>
            </a:pPr>
            <a:r>
              <a:rPr lang="fr-FR" sz="2800" dirty="0" smtClean="0"/>
              <a:t>Mais surtout, je voudrais écrire une espèce de longue élégie adressée à toi… peut-être en vers. Non, peut-être en prose. Presque certainement, ce serait en une sorte de prose </a:t>
            </a:r>
            <a:r>
              <a:rPr lang="fr-FR" sz="2800" i="1" dirty="0" smtClean="0"/>
              <a:t>spéciale</a:t>
            </a:r>
            <a:r>
              <a:rPr lang="fr-FR" sz="2800" dirty="0" smtClean="0"/>
              <a:t>.</a:t>
            </a:r>
            <a:endParaRPr lang="fr-FR" sz="2800" dirty="0"/>
          </a:p>
        </p:txBody>
      </p:sp>
    </p:spTree>
    <p:extLst>
      <p:ext uri="{BB962C8B-B14F-4D97-AF65-F5344CB8AC3E}">
        <p14:creationId xmlns:p14="http://schemas.microsoft.com/office/powerpoint/2010/main" val="132132095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20011" y="25361"/>
            <a:ext cx="7876778" cy="6832639"/>
          </a:xfrm>
          <a:prstGeom prst="rect">
            <a:avLst/>
          </a:prstGeom>
          <a:noFill/>
        </p:spPr>
        <p:txBody>
          <a:bodyPr wrap="square" rtlCol="0">
            <a:spAutoFit/>
          </a:bodyPr>
          <a:lstStyle/>
          <a:p>
            <a:pPr algn="ctr"/>
            <a:r>
              <a:rPr lang="fr-FR" sz="2000" dirty="0" smtClean="0">
                <a:latin typeface="Britannic Bold"/>
                <a:cs typeface="Britannic Bold"/>
              </a:rPr>
              <a:t>Villa Pauline</a:t>
            </a:r>
          </a:p>
          <a:p>
            <a:r>
              <a:rPr lang="fr-FR" sz="1900" dirty="0" smtClean="0"/>
              <a:t>Voilà ! Avant qu’il ne vienne</a:t>
            </a:r>
          </a:p>
          <a:p>
            <a:r>
              <a:rPr lang="fr-FR" sz="1900" dirty="0" smtClean="0"/>
              <a:t>Vous n’étiez qu’un nom :</a:t>
            </a:r>
          </a:p>
          <a:p>
            <a:r>
              <a:rPr lang="fr-FR" sz="1900" dirty="0" smtClean="0"/>
              <a:t>Quatre petites chambres et un placard</a:t>
            </a:r>
          </a:p>
          <a:p>
            <a:r>
              <a:rPr lang="fr-FR" sz="1900" dirty="0" smtClean="0"/>
              <a:t>Sans un os</a:t>
            </a:r>
          </a:p>
          <a:p>
            <a:r>
              <a:rPr lang="fr-FR" sz="1900" dirty="0" smtClean="0"/>
              <a:t>Et j’étais seule !</a:t>
            </a:r>
          </a:p>
          <a:p>
            <a:r>
              <a:rPr lang="fr-FR" sz="1900" dirty="0" smtClean="0"/>
              <a:t>Maintenant avec vos fenêtres ouvertes</a:t>
            </a:r>
          </a:p>
          <a:p>
            <a:r>
              <a:rPr lang="fr-FR" sz="1900" dirty="0" smtClean="0"/>
              <a:t>Tout ce qui peut entrer</a:t>
            </a:r>
          </a:p>
          <a:p>
            <a:r>
              <a:rPr lang="fr-FR" sz="1900" dirty="0" smtClean="0"/>
              <a:t>De soleil et de fleurs et de beauté</a:t>
            </a:r>
          </a:p>
          <a:p>
            <a:r>
              <a:rPr lang="fr-FR" sz="1900" dirty="0" smtClean="0"/>
              <a:t>Entre pour se cacher,</a:t>
            </a:r>
          </a:p>
          <a:p>
            <a:r>
              <a:rPr lang="fr-FR" sz="1900" dirty="0" smtClean="0"/>
              <a:t>Pour jouer, pour rire dans les escaliers,</a:t>
            </a:r>
          </a:p>
          <a:p>
            <a:r>
              <a:rPr lang="fr-FR" sz="1900" dirty="0" smtClean="0"/>
              <a:t>Pour attraper partout</a:t>
            </a:r>
          </a:p>
          <a:p>
            <a:r>
              <a:rPr lang="fr-FR" sz="1900" dirty="0" smtClean="0"/>
              <a:t>Notre bonheur enfantin</a:t>
            </a:r>
          </a:p>
          <a:p>
            <a:r>
              <a:rPr lang="fr-FR" sz="1900" dirty="0" smtClean="0"/>
              <a:t>Et pour glisser</a:t>
            </a:r>
          </a:p>
          <a:p>
            <a:r>
              <a:rPr lang="fr-FR" sz="1900" dirty="0" smtClean="0"/>
              <a:t>A travers les quatre petites chambres sur la pointe des pieds</a:t>
            </a:r>
          </a:p>
          <a:p>
            <a:r>
              <a:rPr lang="fr-FR" sz="1900" dirty="0" smtClean="0"/>
              <a:t>Avec le doigt levé</a:t>
            </a:r>
          </a:p>
          <a:p>
            <a:r>
              <a:rPr lang="fr-FR" sz="1900" dirty="0" smtClean="0"/>
              <a:t>Comme si nous ne pouvions savoir</a:t>
            </a:r>
          </a:p>
          <a:p>
            <a:r>
              <a:rPr lang="fr-FR" sz="1900" dirty="0" smtClean="0"/>
              <a:t>Quand les volets sont clos</a:t>
            </a:r>
          </a:p>
          <a:p>
            <a:r>
              <a:rPr lang="fr-FR" sz="1900" dirty="0" smtClean="0"/>
              <a:t>Qu’ils s’attardent encore</a:t>
            </a:r>
          </a:p>
          <a:p>
            <a:r>
              <a:rPr lang="fr-FR" sz="1900" dirty="0" smtClean="0"/>
              <a:t>Longtemps, longtemps après.</a:t>
            </a:r>
          </a:p>
          <a:p>
            <a:pPr indent="177800"/>
            <a:r>
              <a:rPr lang="fr-FR" sz="1900" dirty="0" smtClean="0"/>
              <a:t>Allongés, l’un près de l’autre, dans l’obscurité</a:t>
            </a:r>
          </a:p>
          <a:p>
            <a:r>
              <a:rPr lang="fr-FR" sz="1900" dirty="0" smtClean="0"/>
              <a:t>Il me dit : « Ecoute,</a:t>
            </a:r>
          </a:p>
          <a:p>
            <a:r>
              <a:rPr lang="fr-FR" sz="1900" dirty="0" smtClean="0"/>
              <a:t>N’est-ce pas un rire ? »</a:t>
            </a:r>
            <a:endParaRPr lang="fr-FR" sz="1900" dirty="0"/>
          </a:p>
        </p:txBody>
      </p:sp>
    </p:spTree>
    <p:extLst>
      <p:ext uri="{BB962C8B-B14F-4D97-AF65-F5344CB8AC3E}">
        <p14:creationId xmlns:p14="http://schemas.microsoft.com/office/powerpoint/2010/main" val="3084969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35712" y="36271"/>
            <a:ext cx="9072000" cy="6481870"/>
            <a:chOff x="35712" y="36271"/>
            <a:chExt cx="9072000" cy="6481870"/>
          </a:xfrm>
        </p:grpSpPr>
        <p:grpSp>
          <p:nvGrpSpPr>
            <p:cNvPr id="3" name="Grouper 2"/>
            <p:cNvGrpSpPr/>
            <p:nvPr/>
          </p:nvGrpSpPr>
          <p:grpSpPr>
            <a:xfrm>
              <a:off x="35712" y="36271"/>
              <a:ext cx="9072000" cy="5789620"/>
              <a:chOff x="35280" y="508001"/>
              <a:chExt cx="9072000" cy="5789620"/>
            </a:xfrm>
          </p:grpSpPr>
          <p:grpSp>
            <p:nvGrpSpPr>
              <p:cNvPr id="5" name="Grouper 4"/>
              <p:cNvGrpSpPr/>
              <p:nvPr/>
            </p:nvGrpSpPr>
            <p:grpSpPr>
              <a:xfrm>
                <a:off x="35280" y="508001"/>
                <a:ext cx="9072000" cy="5789620"/>
                <a:chOff x="35280" y="508001"/>
                <a:chExt cx="9072000" cy="5789620"/>
              </a:xfrm>
            </p:grpSpPr>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80" y="508001"/>
                  <a:ext cx="9072000" cy="5789620"/>
                </a:xfrm>
                <a:prstGeom prst="rect">
                  <a:avLst/>
                </a:prstGeom>
                <a:ln w="12700" cmpd="sng">
                  <a:solidFill>
                    <a:schemeClr val="tx1"/>
                  </a:solidFill>
                </a:ln>
              </p:spPr>
            </p:pic>
            <p:grpSp>
              <p:nvGrpSpPr>
                <p:cNvPr id="8" name="Grouper 7"/>
                <p:cNvGrpSpPr/>
                <p:nvPr/>
              </p:nvGrpSpPr>
              <p:grpSpPr>
                <a:xfrm>
                  <a:off x="2087639" y="527085"/>
                  <a:ext cx="4983237" cy="3114523"/>
                  <a:chOff x="2087639" y="527085"/>
                  <a:chExt cx="4983237" cy="3114523"/>
                </a:xfrm>
              </p:grpSpPr>
              <p:sp>
                <p:nvSpPr>
                  <p:cNvPr id="9" name="Connecteur 8"/>
                  <p:cNvSpPr/>
                  <p:nvPr/>
                </p:nvSpPr>
                <p:spPr>
                  <a:xfrm>
                    <a:off x="5191277" y="2501936"/>
                    <a:ext cx="318104" cy="292064"/>
                  </a:xfrm>
                  <a:prstGeom prst="flowChartConnector">
                    <a:avLst/>
                  </a:prstGeom>
                  <a:noFill/>
                  <a:ln w="4762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Connecteur 9"/>
                  <p:cNvSpPr/>
                  <p:nvPr/>
                </p:nvSpPr>
                <p:spPr>
                  <a:xfrm>
                    <a:off x="5509381" y="1390951"/>
                    <a:ext cx="290286" cy="290019"/>
                  </a:xfrm>
                  <a:prstGeom prst="flowChartConnector">
                    <a:avLst/>
                  </a:prstGeom>
                  <a:noFill/>
                  <a:ln w="4762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Connecteur 10"/>
                  <p:cNvSpPr/>
                  <p:nvPr/>
                </p:nvSpPr>
                <p:spPr>
                  <a:xfrm>
                    <a:off x="6780590" y="1912256"/>
                    <a:ext cx="290286" cy="553394"/>
                  </a:xfrm>
                  <a:prstGeom prst="flowChartConnector">
                    <a:avLst/>
                  </a:prstGeom>
                  <a:noFill/>
                  <a:ln w="4762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Connecteur 11"/>
                  <p:cNvSpPr/>
                  <p:nvPr/>
                </p:nvSpPr>
                <p:spPr>
                  <a:xfrm>
                    <a:off x="2087639" y="527085"/>
                    <a:ext cx="290286" cy="290019"/>
                  </a:xfrm>
                  <a:prstGeom prst="flowChartConnector">
                    <a:avLst/>
                  </a:prstGeom>
                  <a:noFill/>
                  <a:ln w="4762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Connecteur 12"/>
                  <p:cNvSpPr/>
                  <p:nvPr/>
                </p:nvSpPr>
                <p:spPr>
                  <a:xfrm>
                    <a:off x="3979333" y="3332238"/>
                    <a:ext cx="314474" cy="309370"/>
                  </a:xfrm>
                  <a:prstGeom prst="flowChartConnector">
                    <a:avLst/>
                  </a:prstGeom>
                  <a:noFill/>
                  <a:ln w="4762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6" name="Connecteur 5"/>
              <p:cNvSpPr/>
              <p:nvPr/>
            </p:nvSpPr>
            <p:spPr>
              <a:xfrm>
                <a:off x="3689046" y="510150"/>
                <a:ext cx="689429" cy="638898"/>
              </a:xfrm>
              <a:prstGeom prst="flowChartConnector">
                <a:avLst/>
              </a:prstGeom>
              <a:noFill/>
              <a:ln w="4762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4" name="ZoneTexte 3"/>
            <p:cNvSpPr txBox="1"/>
            <p:nvPr/>
          </p:nvSpPr>
          <p:spPr>
            <a:xfrm>
              <a:off x="362867" y="6056476"/>
              <a:ext cx="8446090" cy="461665"/>
            </a:xfrm>
            <a:prstGeom prst="rect">
              <a:avLst/>
            </a:prstGeom>
            <a:noFill/>
          </p:spPr>
          <p:txBody>
            <a:bodyPr wrap="square" rtlCol="0">
              <a:spAutoFit/>
            </a:bodyPr>
            <a:lstStyle/>
            <a:p>
              <a:pPr algn="ctr"/>
              <a:r>
                <a:rPr lang="fr-FR" sz="2400" dirty="0" smtClean="0"/>
                <a:t>Plan extrait d’une carte postale double éditée entre 1900 et 1910</a:t>
              </a:r>
              <a:endParaRPr lang="fr-FR" sz="2400" dirty="0"/>
            </a:p>
          </p:txBody>
        </p:sp>
      </p:grpSp>
    </p:spTree>
    <p:extLst>
      <p:ext uri="{BB962C8B-B14F-4D97-AF65-F5344CB8AC3E}">
        <p14:creationId xmlns:p14="http://schemas.microsoft.com/office/powerpoint/2010/main" val="279736954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35296" y="1619177"/>
            <a:ext cx="9072000" cy="3890518"/>
            <a:chOff x="35296" y="1619177"/>
            <a:chExt cx="9072000" cy="3890518"/>
          </a:xfrm>
        </p:grpSpPr>
        <p:sp>
          <p:nvSpPr>
            <p:cNvPr id="3" name="ZoneTexte 2"/>
            <p:cNvSpPr txBox="1"/>
            <p:nvPr/>
          </p:nvSpPr>
          <p:spPr>
            <a:xfrm>
              <a:off x="64660" y="4801809"/>
              <a:ext cx="8971980" cy="707886"/>
            </a:xfrm>
            <a:prstGeom prst="rect">
              <a:avLst/>
            </a:prstGeom>
            <a:noFill/>
          </p:spPr>
          <p:txBody>
            <a:bodyPr wrap="square" rtlCol="0">
              <a:spAutoFit/>
            </a:bodyPr>
            <a:lstStyle/>
            <a:p>
              <a:pPr algn="ctr"/>
              <a:r>
                <a:rPr lang="fr-FR" sz="4000" dirty="0" smtClean="0"/>
                <a:t>Carte panoramique de l’Anse de </a:t>
              </a:r>
              <a:r>
                <a:rPr lang="fr-FR" sz="4000" dirty="0" err="1" smtClean="0"/>
                <a:t>Rènecros</a:t>
              </a:r>
              <a:endParaRPr lang="fr-FR" sz="4000" dirty="0"/>
            </a:p>
          </p:txBody>
        </p:sp>
        <p:pic>
          <p:nvPicPr>
            <p:cNvPr id="8" name="Image 7" descr="Double Rène Cro.jpeg"/>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35296" y="1619177"/>
              <a:ext cx="9072000" cy="2744517"/>
            </a:xfrm>
            <a:prstGeom prst="rect">
              <a:avLst/>
            </a:prstGeom>
            <a:ln w="12700" cmpd="sng">
              <a:solidFill>
                <a:schemeClr val="tx1"/>
              </a:solidFill>
            </a:ln>
          </p:spPr>
        </p:pic>
      </p:grpSp>
      <p:grpSp>
        <p:nvGrpSpPr>
          <p:cNvPr id="2" name="Grouper 1"/>
          <p:cNvGrpSpPr/>
          <p:nvPr/>
        </p:nvGrpSpPr>
        <p:grpSpPr>
          <a:xfrm>
            <a:off x="1927581" y="229399"/>
            <a:ext cx="5430570" cy="2257314"/>
            <a:chOff x="1927581" y="229399"/>
            <a:chExt cx="5430570" cy="2257314"/>
          </a:xfrm>
        </p:grpSpPr>
        <p:sp>
          <p:nvSpPr>
            <p:cNvPr id="4" name="ZoneTexte 3"/>
            <p:cNvSpPr txBox="1"/>
            <p:nvPr/>
          </p:nvSpPr>
          <p:spPr>
            <a:xfrm>
              <a:off x="5524500" y="250434"/>
              <a:ext cx="1833651" cy="954107"/>
            </a:xfrm>
            <a:prstGeom prst="rect">
              <a:avLst/>
            </a:prstGeom>
            <a:noFill/>
          </p:spPr>
          <p:txBody>
            <a:bodyPr wrap="square" rtlCol="0">
              <a:spAutoFit/>
            </a:bodyPr>
            <a:lstStyle/>
            <a:p>
              <a:pPr algn="ctr"/>
              <a:r>
                <a:rPr lang="fr-FR" sz="2800" dirty="0" smtClean="0"/>
                <a:t>Hôpital auxiliaire</a:t>
              </a:r>
              <a:endParaRPr lang="fr-FR" sz="2800" dirty="0"/>
            </a:p>
          </p:txBody>
        </p:sp>
        <p:sp>
          <p:nvSpPr>
            <p:cNvPr id="6" name="ZoneTexte 5"/>
            <p:cNvSpPr txBox="1"/>
            <p:nvPr/>
          </p:nvSpPr>
          <p:spPr>
            <a:xfrm>
              <a:off x="1927581" y="229399"/>
              <a:ext cx="1354666" cy="954107"/>
            </a:xfrm>
            <a:prstGeom prst="rect">
              <a:avLst/>
            </a:prstGeom>
            <a:noFill/>
          </p:spPr>
          <p:txBody>
            <a:bodyPr wrap="square" rtlCol="0">
              <a:spAutoFit/>
            </a:bodyPr>
            <a:lstStyle/>
            <a:p>
              <a:pPr algn="ctr"/>
              <a:r>
                <a:rPr lang="fr-FR" sz="2800" dirty="0" smtClean="0"/>
                <a:t>Villa Pauline</a:t>
              </a:r>
              <a:endParaRPr lang="fr-FR" sz="2800" dirty="0"/>
            </a:p>
          </p:txBody>
        </p:sp>
        <p:sp>
          <p:nvSpPr>
            <p:cNvPr id="7" name="ZoneTexte 6"/>
            <p:cNvSpPr txBox="1"/>
            <p:nvPr/>
          </p:nvSpPr>
          <p:spPr>
            <a:xfrm>
              <a:off x="3393926" y="381799"/>
              <a:ext cx="2244874" cy="954107"/>
            </a:xfrm>
            <a:prstGeom prst="rect">
              <a:avLst/>
            </a:prstGeom>
            <a:noFill/>
          </p:spPr>
          <p:txBody>
            <a:bodyPr wrap="square" rtlCol="0">
              <a:spAutoFit/>
            </a:bodyPr>
            <a:lstStyle/>
            <a:p>
              <a:pPr algn="ctr"/>
              <a:r>
                <a:rPr lang="fr-FR" sz="2800" dirty="0" smtClean="0"/>
                <a:t>Chemin de </a:t>
              </a:r>
              <a:r>
                <a:rPr lang="fr-FR" sz="2800" dirty="0" err="1" smtClean="0"/>
                <a:t>Pierreplane</a:t>
              </a:r>
              <a:endParaRPr lang="fr-FR" sz="2800" dirty="0"/>
            </a:p>
          </p:txBody>
        </p:sp>
        <p:cxnSp>
          <p:nvCxnSpPr>
            <p:cNvPr id="9" name="Connecteur droit avec flèche 8"/>
            <p:cNvCxnSpPr/>
            <p:nvPr/>
          </p:nvCxnSpPr>
          <p:spPr>
            <a:xfrm>
              <a:off x="2649364" y="1107306"/>
              <a:ext cx="0" cy="1226513"/>
            </a:xfrm>
            <a:prstGeom prst="straightConnector1">
              <a:avLst/>
            </a:prstGeom>
            <a:ln w="47625"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a:off x="4588582" y="1296199"/>
              <a:ext cx="0" cy="1190514"/>
            </a:xfrm>
            <a:prstGeom prst="straightConnector1">
              <a:avLst/>
            </a:prstGeom>
            <a:ln w="47625"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a:off x="6395948" y="1132633"/>
              <a:ext cx="0" cy="1118513"/>
            </a:xfrm>
            <a:prstGeom prst="straightConnector1">
              <a:avLst/>
            </a:prstGeom>
            <a:ln w="47625" cmpd="sng">
              <a:solidFill>
                <a:srgbClr val="E600B9"/>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1471931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p:nvPr/>
        </p:nvGrpSpPr>
        <p:grpSpPr>
          <a:xfrm>
            <a:off x="56442" y="63504"/>
            <a:ext cx="9031114" cy="6241319"/>
            <a:chOff x="56442" y="63504"/>
            <a:chExt cx="9031114" cy="6241319"/>
          </a:xfrm>
        </p:grpSpPr>
        <p:pic>
          <p:nvPicPr>
            <p:cNvPr id="3" name="Image 2" descr="Chemin pierreplane.jp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56442" y="63504"/>
              <a:ext cx="9031113" cy="5629005"/>
            </a:xfrm>
            <a:prstGeom prst="rect">
              <a:avLst/>
            </a:prstGeom>
            <a:ln w="12700" cmpd="sng">
              <a:solidFill>
                <a:schemeClr val="tx1"/>
              </a:solidFill>
            </a:ln>
          </p:spPr>
        </p:pic>
        <p:sp>
          <p:nvSpPr>
            <p:cNvPr id="2" name="ZoneTexte 1"/>
            <p:cNvSpPr txBox="1"/>
            <p:nvPr/>
          </p:nvSpPr>
          <p:spPr>
            <a:xfrm>
              <a:off x="56442" y="5843158"/>
              <a:ext cx="9031114" cy="461665"/>
            </a:xfrm>
            <a:prstGeom prst="rect">
              <a:avLst/>
            </a:prstGeom>
            <a:noFill/>
          </p:spPr>
          <p:txBody>
            <a:bodyPr wrap="square" rtlCol="0">
              <a:spAutoFit/>
            </a:bodyPr>
            <a:lstStyle/>
            <a:p>
              <a:pPr algn="ctr"/>
              <a:r>
                <a:rPr lang="fr-FR" sz="2300" dirty="0" smtClean="0"/>
                <a:t>Chemin emprunté par Katherine et John pour se rendre à la Villa Pauline…</a:t>
              </a:r>
              <a:endParaRPr lang="fr-FR" sz="2300" dirty="0"/>
            </a:p>
          </p:txBody>
        </p:sp>
      </p:grpSp>
    </p:spTree>
    <p:extLst>
      <p:ext uri="{BB962C8B-B14F-4D97-AF65-F5344CB8AC3E}">
        <p14:creationId xmlns:p14="http://schemas.microsoft.com/office/powerpoint/2010/main" val="399112546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r 5"/>
          <p:cNvGrpSpPr/>
          <p:nvPr/>
        </p:nvGrpSpPr>
        <p:grpSpPr>
          <a:xfrm>
            <a:off x="61488" y="57729"/>
            <a:ext cx="9019012" cy="6818719"/>
            <a:chOff x="61488" y="57729"/>
            <a:chExt cx="9019012" cy="6818719"/>
          </a:xfrm>
        </p:grpSpPr>
        <p:sp>
          <p:nvSpPr>
            <p:cNvPr id="2" name="ZoneTexte 1"/>
            <p:cNvSpPr txBox="1"/>
            <p:nvPr/>
          </p:nvSpPr>
          <p:spPr>
            <a:xfrm>
              <a:off x="61488" y="5491453"/>
              <a:ext cx="9019012" cy="1384995"/>
            </a:xfrm>
            <a:prstGeom prst="rect">
              <a:avLst/>
            </a:prstGeom>
            <a:noFill/>
          </p:spPr>
          <p:txBody>
            <a:bodyPr wrap="square" rtlCol="0">
              <a:spAutoFit/>
            </a:bodyPr>
            <a:lstStyle/>
            <a:p>
              <a:pPr algn="just"/>
              <a:r>
                <a:rPr lang="fr-FR" sz="2200" dirty="0" smtClean="0"/>
                <a:t>« Aujourd’hui, j’ai installé une table dans ma chambre, en face d’un angle, mais de ma place, quand j’y suis assise, je peux voir quelques brindilles de la cime de l’amandier ; la mer fait beaucoup de bruit. » </a:t>
              </a:r>
            </a:p>
            <a:p>
              <a:pPr algn="r"/>
              <a:r>
                <a:rPr lang="fr-FR" sz="1600" i="1" dirty="0" smtClean="0"/>
                <a:t>Journal, 13 février 1916</a:t>
              </a:r>
              <a:r>
                <a:rPr lang="fr-FR" dirty="0" smtClean="0"/>
                <a:t> </a:t>
              </a:r>
              <a:endParaRPr lang="fr-FR" dirty="0"/>
            </a:p>
          </p:txBody>
        </p:sp>
        <p:pic>
          <p:nvPicPr>
            <p:cNvPr id="3" name="Image 2" descr="91 Rènecro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00" y="57729"/>
              <a:ext cx="9017000" cy="5462588"/>
            </a:xfrm>
            <a:prstGeom prst="rect">
              <a:avLst/>
            </a:prstGeom>
            <a:ln w="12700" cmpd="sng">
              <a:solidFill>
                <a:schemeClr val="tx1"/>
              </a:solidFill>
            </a:ln>
          </p:spPr>
        </p:pic>
      </p:grpSp>
      <p:sp>
        <p:nvSpPr>
          <p:cNvPr id="4" name="Connecteur 3"/>
          <p:cNvSpPr/>
          <p:nvPr/>
        </p:nvSpPr>
        <p:spPr>
          <a:xfrm>
            <a:off x="3815972" y="1363836"/>
            <a:ext cx="735382" cy="525699"/>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7927469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7067" y="186424"/>
            <a:ext cx="8694828" cy="6620148"/>
          </a:xfrm>
          <a:prstGeom prst="rect">
            <a:avLst/>
          </a:prstGeom>
          <a:noFill/>
        </p:spPr>
        <p:txBody>
          <a:bodyPr wrap="square" rtlCol="0">
            <a:spAutoFit/>
          </a:bodyPr>
          <a:lstStyle/>
          <a:p>
            <a:pPr algn="just"/>
            <a:r>
              <a:rPr lang="fr-FR" sz="2200" dirty="0" smtClean="0"/>
              <a:t>« Une des conséquences immédiates de notre frugalité était que nous mourions de faim dès onze heures du matin. Nous nous levions chaque jour à six heures, et à huit heures nous avions fait notre marché. A huit heures et demi, nous nous installions pour écrire et avant onze heures, nos estomacs criaient famine. Katherine commençait à gémir, puis se faufilait à la cuisine pour prendre deux tranches de pain. Cela ne faisait qu’envenimer les choses. Mais nous nous étions fait une loi de ne pas commencer à cuire le déjeuner avant midi. Nos tourments pendant cette heure-là tenaient de la comédie. Katherine murmurait : </a:t>
            </a:r>
            <a:r>
              <a:rPr lang="fr-FR" sz="2400" dirty="0" smtClean="0"/>
              <a:t>“</a:t>
            </a:r>
            <a:r>
              <a:rPr lang="fr-FR" sz="2200" dirty="0" smtClean="0"/>
              <a:t>Bifteck et pommes de terre frites.”, levait les yeux au ciel de désespoir, puis se remettait au travail. Le manuscrit original de </a:t>
            </a:r>
            <a:r>
              <a:rPr lang="fr-FR" sz="2200" i="1" dirty="0" smtClean="0"/>
              <a:t>Prélude</a:t>
            </a:r>
            <a:r>
              <a:rPr lang="fr-FR" sz="2200" dirty="0" smtClean="0"/>
              <a:t> est entrelardé de semblables évocations. </a:t>
            </a:r>
            <a:r>
              <a:rPr lang="fr-FR" sz="2400" dirty="0">
                <a:cs typeface="Cambria"/>
              </a:rPr>
              <a:t>[...]</a:t>
            </a:r>
            <a:r>
              <a:rPr lang="fr-FR" sz="2200" dirty="0" smtClean="0"/>
              <a:t> Un matin, j’étais tellement absorbé par ce que j’écrivais que lorsqu’elle poussa le cri joyeux : </a:t>
            </a:r>
            <a:r>
              <a:rPr lang="fr-FR" sz="2400" dirty="0" smtClean="0"/>
              <a:t>“</a:t>
            </a:r>
            <a:r>
              <a:rPr lang="fr-FR" sz="2200" dirty="0" smtClean="0"/>
              <a:t>Midi sonne !” je fus tout étonné de n’avoir pas ressenti les crampes habituelles. Quand le déjeuner fut prêt, je commençai à me féliciter de mon remarquable pouvoir de concentration. Katherine m’écoutait et m’approuvait, puis, très sérieusement, elle ajouta : </a:t>
            </a:r>
            <a:r>
              <a:rPr lang="fr-FR" sz="2400" dirty="0"/>
              <a:t>“</a:t>
            </a:r>
            <a:r>
              <a:rPr lang="fr-FR" sz="2200" dirty="0" smtClean="0"/>
              <a:t>Tu n’as même pas remarqué que j’ai avancé la pendule d’une heure !” »</a:t>
            </a:r>
          </a:p>
          <a:p>
            <a:pPr algn="r"/>
            <a:r>
              <a:rPr lang="fr-FR" sz="1600" i="1" dirty="0" smtClean="0"/>
              <a:t>JMM, KM et moi, pages 239-240</a:t>
            </a:r>
            <a:endParaRPr lang="fr-FR" sz="1600" i="1" dirty="0"/>
          </a:p>
        </p:txBody>
      </p:sp>
    </p:spTree>
    <p:extLst>
      <p:ext uri="{BB962C8B-B14F-4D97-AF65-F5344CB8AC3E}">
        <p14:creationId xmlns:p14="http://schemas.microsoft.com/office/powerpoint/2010/main" val="386073460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r 5"/>
          <p:cNvGrpSpPr/>
          <p:nvPr/>
        </p:nvGrpSpPr>
        <p:grpSpPr>
          <a:xfrm>
            <a:off x="45089" y="45090"/>
            <a:ext cx="8986184" cy="6766180"/>
            <a:chOff x="45089" y="45090"/>
            <a:chExt cx="8986184" cy="6766180"/>
          </a:xfrm>
        </p:grpSpPr>
        <p:pic>
          <p:nvPicPr>
            <p:cNvPr id="4" name="Image 3" descr="Capture d’écran 2016-06-08 à 22.07.5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89" y="45090"/>
              <a:ext cx="4680000" cy="6766180"/>
            </a:xfrm>
            <a:prstGeom prst="rect">
              <a:avLst/>
            </a:prstGeom>
            <a:ln w="12700" cmpd="sng">
              <a:solidFill>
                <a:schemeClr val="tx1"/>
              </a:solidFill>
            </a:ln>
          </p:spPr>
        </p:pic>
        <p:pic>
          <p:nvPicPr>
            <p:cNvPr id="5" name="Image 4" descr="Capture d’écran 2016-06-08 à 22.08.0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57153" y="368216"/>
              <a:ext cx="4174120" cy="5978794"/>
            </a:xfrm>
            <a:prstGeom prst="rect">
              <a:avLst/>
            </a:prstGeom>
            <a:ln w="12700" cmpd="sng">
              <a:solidFill>
                <a:schemeClr val="tx1"/>
              </a:solidFill>
            </a:ln>
          </p:spPr>
        </p:pic>
      </p:grpSp>
    </p:spTree>
    <p:extLst>
      <p:ext uri="{BB962C8B-B14F-4D97-AF65-F5344CB8AC3E}">
        <p14:creationId xmlns:p14="http://schemas.microsoft.com/office/powerpoint/2010/main" val="186602337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887" y="156335"/>
            <a:ext cx="9205887" cy="6189728"/>
          </a:xfrm>
          <a:prstGeom prst="rect">
            <a:avLst/>
          </a:prstGeom>
          <a:noFill/>
        </p:spPr>
        <p:txBody>
          <a:bodyPr wrap="square" rtlCol="0">
            <a:spAutoFit/>
          </a:bodyPr>
          <a:lstStyle/>
          <a:p>
            <a:pPr algn="ctr">
              <a:lnSpc>
                <a:spcPts val="8000"/>
              </a:lnSpc>
            </a:pPr>
            <a:r>
              <a:rPr lang="fr-FR" sz="4400" dirty="0" smtClean="0">
                <a:latin typeface="Cambria"/>
                <a:cs typeface="Cambria"/>
              </a:rPr>
              <a:t>Je tiens à remercier</a:t>
            </a:r>
            <a:br>
              <a:rPr lang="fr-FR" sz="4400" dirty="0" smtClean="0">
                <a:latin typeface="Cambria"/>
                <a:cs typeface="Cambria"/>
              </a:rPr>
            </a:br>
            <a:r>
              <a:rPr lang="fr-FR" sz="4400" dirty="0" smtClean="0">
                <a:latin typeface="Cambria"/>
                <a:cs typeface="Cambria"/>
              </a:rPr>
              <a:t>chaleureusement </a:t>
            </a:r>
            <a:br>
              <a:rPr lang="fr-FR" sz="4400" dirty="0" smtClean="0">
                <a:latin typeface="Cambria"/>
                <a:cs typeface="Cambria"/>
              </a:rPr>
            </a:br>
            <a:r>
              <a:rPr lang="fr-FR" sz="4400" b="1" dirty="0" smtClean="0">
                <a:latin typeface="Cambria"/>
                <a:cs typeface="Cambria"/>
              </a:rPr>
              <a:t>Monsieur</a:t>
            </a:r>
            <a:r>
              <a:rPr lang="fr-FR" sz="4400" dirty="0" smtClean="0">
                <a:latin typeface="Cambria"/>
                <a:cs typeface="Cambria"/>
              </a:rPr>
              <a:t> </a:t>
            </a:r>
            <a:r>
              <a:rPr lang="fr-FR" sz="4400" b="1" dirty="0" smtClean="0">
                <a:latin typeface="Cambria"/>
                <a:cs typeface="Cambria"/>
              </a:rPr>
              <a:t>Jean-Marie SCHNEIDER</a:t>
            </a:r>
            <a:r>
              <a:rPr lang="fr-FR" sz="4400" dirty="0" smtClean="0">
                <a:latin typeface="Cambria"/>
                <a:cs typeface="Cambria"/>
              </a:rPr>
              <a:t>, Président-Fondateur du</a:t>
            </a:r>
            <a:br>
              <a:rPr lang="fr-FR" sz="4400" dirty="0" smtClean="0">
                <a:latin typeface="Cambria"/>
                <a:cs typeface="Cambria"/>
              </a:rPr>
            </a:br>
            <a:r>
              <a:rPr lang="fr-FR" sz="4400" i="1" dirty="0" smtClean="0">
                <a:latin typeface="Cambria"/>
                <a:cs typeface="Cambria"/>
              </a:rPr>
              <a:t>Cercle des Auteurs </a:t>
            </a:r>
            <a:r>
              <a:rPr lang="fr-FR" sz="4400" i="1" dirty="0" err="1" smtClean="0">
                <a:latin typeface="Cambria"/>
                <a:cs typeface="Cambria"/>
              </a:rPr>
              <a:t>Bandolais</a:t>
            </a:r>
            <a:r>
              <a:rPr lang="fr-FR" sz="4400" dirty="0" smtClean="0">
                <a:latin typeface="Cambria"/>
                <a:cs typeface="Cambria"/>
              </a:rPr>
              <a:t>,</a:t>
            </a:r>
            <a:br>
              <a:rPr lang="fr-FR" sz="4400" dirty="0" smtClean="0">
                <a:latin typeface="Cambria"/>
                <a:cs typeface="Cambria"/>
              </a:rPr>
            </a:br>
            <a:r>
              <a:rPr lang="fr-FR" sz="4400" dirty="0" smtClean="0">
                <a:latin typeface="Cambria"/>
                <a:cs typeface="Cambria"/>
              </a:rPr>
              <a:t>pour son aide et son soutien.</a:t>
            </a:r>
            <a:endParaRPr lang="fr-FR" sz="4400" dirty="0">
              <a:latin typeface="Cambria"/>
              <a:cs typeface="Cambria"/>
            </a:endParaRPr>
          </a:p>
        </p:txBody>
      </p:sp>
    </p:spTree>
    <p:extLst>
      <p:ext uri="{BB962C8B-B14F-4D97-AF65-F5344CB8AC3E}">
        <p14:creationId xmlns:p14="http://schemas.microsoft.com/office/powerpoint/2010/main" val="336574122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1517" y="125530"/>
            <a:ext cx="8676046" cy="4909036"/>
          </a:xfrm>
          <a:prstGeom prst="rect">
            <a:avLst/>
          </a:prstGeom>
          <a:noFill/>
        </p:spPr>
        <p:txBody>
          <a:bodyPr wrap="square" rtlCol="0">
            <a:spAutoFit/>
          </a:bodyPr>
          <a:lstStyle/>
          <a:p>
            <a:pPr algn="ctr">
              <a:spcAft>
                <a:spcPts val="3000"/>
              </a:spcAft>
            </a:pPr>
            <a:r>
              <a:rPr lang="fr-FR" sz="8800" dirty="0" smtClean="0">
                <a:latin typeface="Britannic Bold"/>
                <a:cs typeface="Britannic Bold"/>
              </a:rPr>
              <a:t>BANDOL</a:t>
            </a:r>
          </a:p>
          <a:p>
            <a:pPr algn="ctr"/>
            <a:r>
              <a:rPr lang="fr-FR" sz="8000" dirty="0" smtClean="0">
                <a:latin typeface="Britannic Bold"/>
                <a:cs typeface="Britannic Bold"/>
              </a:rPr>
              <a:t>Saison </a:t>
            </a:r>
            <a:r>
              <a:rPr lang="fr-FR" sz="8000" dirty="0">
                <a:latin typeface="Britannic Bold"/>
                <a:cs typeface="Britannic Bold"/>
              </a:rPr>
              <a:t>2</a:t>
            </a:r>
          </a:p>
          <a:p>
            <a:pPr algn="ctr"/>
            <a:endParaRPr lang="fr-FR" sz="8800" dirty="0">
              <a:latin typeface="Britannic Bold"/>
              <a:cs typeface="Britannic Bold"/>
            </a:endParaRPr>
          </a:p>
          <a:p>
            <a:pPr algn="ctr"/>
            <a:r>
              <a:rPr lang="fr-FR" sz="3200" dirty="0">
                <a:latin typeface="Britannic Bold"/>
                <a:cs typeface="Britannic Bold"/>
              </a:rPr>
              <a:t>Jeudi 10 janvier </a:t>
            </a:r>
            <a:r>
              <a:rPr lang="fr-FR" sz="3200" dirty="0" smtClean="0">
                <a:latin typeface="Britannic Bold"/>
                <a:cs typeface="Britannic Bold"/>
              </a:rPr>
              <a:t>1918 </a:t>
            </a:r>
            <a:r>
              <a:rPr lang="mr-IN" sz="3200" dirty="0" smtClean="0">
                <a:latin typeface="Britannic Bold"/>
                <a:cs typeface="Britannic Bold"/>
              </a:rPr>
              <a:t>–</a:t>
            </a:r>
            <a:r>
              <a:rPr lang="fr-FR" sz="3200" dirty="0" smtClean="0">
                <a:latin typeface="Britannic Bold"/>
                <a:cs typeface="Britannic Bold"/>
              </a:rPr>
              <a:t> </a:t>
            </a:r>
            <a:r>
              <a:rPr lang="fr-FR" sz="3200" dirty="0">
                <a:latin typeface="Britannic Bold"/>
                <a:cs typeface="Britannic Bold"/>
              </a:rPr>
              <a:t>Jeudi 21 mars 1918</a:t>
            </a:r>
          </a:p>
        </p:txBody>
      </p:sp>
      <p:sp>
        <p:nvSpPr>
          <p:cNvPr id="3" name="ZoneTexte 2"/>
          <p:cNvSpPr txBox="1"/>
          <p:nvPr/>
        </p:nvSpPr>
        <p:spPr>
          <a:xfrm>
            <a:off x="524255" y="5464244"/>
            <a:ext cx="8092722" cy="1077218"/>
          </a:xfrm>
          <a:prstGeom prst="rect">
            <a:avLst/>
          </a:prstGeom>
          <a:noFill/>
        </p:spPr>
        <p:txBody>
          <a:bodyPr wrap="square" rtlCol="0">
            <a:spAutoFit/>
          </a:bodyPr>
          <a:lstStyle/>
          <a:p>
            <a:pPr algn="just"/>
            <a:r>
              <a:rPr lang="fr-FR" sz="2400" dirty="0" smtClean="0"/>
              <a:t>« Ce pays est vraiment d’une beauté idéale. C’est l’endroit le plus enchanteur et le plus exquis. »</a:t>
            </a:r>
          </a:p>
          <a:p>
            <a:pPr algn="r"/>
            <a:r>
              <a:rPr lang="fr-FR" sz="1600" i="1" dirty="0"/>
              <a:t> </a:t>
            </a:r>
            <a:r>
              <a:rPr lang="fr-FR" sz="1600" i="1" dirty="0" smtClean="0"/>
              <a:t>Lettre à JMM, 27 janvier 1918</a:t>
            </a:r>
            <a:endParaRPr lang="fr-FR" sz="1600" i="1" dirty="0"/>
          </a:p>
        </p:txBody>
      </p:sp>
    </p:spTree>
    <p:extLst>
      <p:ext uri="{BB962C8B-B14F-4D97-AF65-F5344CB8AC3E}">
        <p14:creationId xmlns:p14="http://schemas.microsoft.com/office/powerpoint/2010/main" val="309186775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Beau Rivage (1).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1688" y="51688"/>
            <a:ext cx="9036000" cy="5621406"/>
          </a:xfrm>
          <a:prstGeom prst="rect">
            <a:avLst/>
          </a:prstGeom>
          <a:ln w="12700" cmpd="sng">
            <a:solidFill>
              <a:schemeClr val="tx1"/>
            </a:solidFill>
          </a:ln>
        </p:spPr>
      </p:pic>
      <p:sp>
        <p:nvSpPr>
          <p:cNvPr id="3" name="ZoneTexte 2"/>
          <p:cNvSpPr txBox="1"/>
          <p:nvPr/>
        </p:nvSpPr>
        <p:spPr>
          <a:xfrm>
            <a:off x="132912" y="5892527"/>
            <a:ext cx="8934481" cy="430887"/>
          </a:xfrm>
          <a:prstGeom prst="rect">
            <a:avLst/>
          </a:prstGeom>
          <a:noFill/>
        </p:spPr>
        <p:txBody>
          <a:bodyPr wrap="square" rtlCol="0">
            <a:spAutoFit/>
          </a:bodyPr>
          <a:lstStyle/>
          <a:p>
            <a:pPr algn="ctr"/>
            <a:r>
              <a:rPr lang="fr-FR" sz="2200" dirty="0" smtClean="0"/>
              <a:t>Katherine retourne à l’Hôtel Beau Rivage où elle réside durant tout le séjour.</a:t>
            </a:r>
            <a:endParaRPr lang="fr-FR" sz="2200" dirty="0"/>
          </a:p>
        </p:txBody>
      </p:sp>
    </p:spTree>
    <p:extLst>
      <p:ext uri="{BB962C8B-B14F-4D97-AF65-F5344CB8AC3E}">
        <p14:creationId xmlns:p14="http://schemas.microsoft.com/office/powerpoint/2010/main" val="121752521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Environs de Renecros (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51691"/>
            <a:ext cx="9036000" cy="5722693"/>
          </a:xfrm>
          <a:prstGeom prst="rect">
            <a:avLst/>
          </a:prstGeom>
          <a:ln w="12700" cmpd="sng">
            <a:solidFill>
              <a:schemeClr val="tx1"/>
            </a:solidFill>
          </a:ln>
        </p:spPr>
      </p:pic>
      <p:sp>
        <p:nvSpPr>
          <p:cNvPr id="2" name="ZoneTexte 1"/>
          <p:cNvSpPr txBox="1"/>
          <p:nvPr/>
        </p:nvSpPr>
        <p:spPr>
          <a:xfrm>
            <a:off x="51688" y="5722696"/>
            <a:ext cx="9035999" cy="1154162"/>
          </a:xfrm>
          <a:prstGeom prst="rect">
            <a:avLst/>
          </a:prstGeom>
          <a:noFill/>
        </p:spPr>
        <p:txBody>
          <a:bodyPr wrap="square" rtlCol="0">
            <a:spAutoFit/>
          </a:bodyPr>
          <a:lstStyle/>
          <a:p>
            <a:pPr algn="just"/>
            <a:r>
              <a:rPr lang="fr-FR" dirty="0" smtClean="0"/>
              <a:t>« Tout est toujours aussi ravissant, même pour mes yeux aveugles, la mer est d’un bleu sombre de jacinthe, les palmiers étincellent, les montagnes sont violettes à l’ombre et vert jade au soleil. Devant ma fenêtre, le mimosa est en boutons. »</a:t>
            </a:r>
          </a:p>
          <a:p>
            <a:pPr algn="r"/>
            <a:r>
              <a:rPr lang="fr-FR" sz="1500" i="1" dirty="0" smtClean="0"/>
              <a:t>Lettre à JMM, vendredi 11 janvier 1918</a:t>
            </a:r>
            <a:endParaRPr lang="fr-FR" sz="1500" i="1" dirty="0"/>
          </a:p>
        </p:txBody>
      </p:sp>
    </p:spTree>
    <p:extLst>
      <p:ext uri="{BB962C8B-B14F-4D97-AF65-F5344CB8AC3E}">
        <p14:creationId xmlns:p14="http://schemas.microsoft.com/office/powerpoint/2010/main" val="492774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romenade du Château (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80" y="428279"/>
            <a:ext cx="9000000" cy="5828650"/>
          </a:xfrm>
          <a:prstGeom prst="rect">
            <a:avLst/>
          </a:prstGeom>
          <a:ln w="12700" cmpd="sng">
            <a:solidFill>
              <a:schemeClr val="tx1"/>
            </a:solidFill>
          </a:ln>
        </p:spPr>
      </p:pic>
    </p:spTree>
    <p:extLst>
      <p:ext uri="{BB962C8B-B14F-4D97-AF65-F5344CB8AC3E}">
        <p14:creationId xmlns:p14="http://schemas.microsoft.com/office/powerpoint/2010/main" val="189271778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 de Renecros (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608" y="506129"/>
            <a:ext cx="8964000" cy="5725232"/>
          </a:xfrm>
          <a:prstGeom prst="rect">
            <a:avLst/>
          </a:prstGeom>
          <a:ln w="12700" cmpd="sng">
            <a:solidFill>
              <a:schemeClr val="tx1"/>
            </a:solidFill>
          </a:ln>
        </p:spPr>
      </p:pic>
    </p:spTree>
    <p:extLst>
      <p:ext uri="{BB962C8B-B14F-4D97-AF65-F5344CB8AC3E}">
        <p14:creationId xmlns:p14="http://schemas.microsoft.com/office/powerpoint/2010/main" val="118773726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20881" y="590730"/>
            <a:ext cx="8395460" cy="2451953"/>
          </a:xfrm>
          <a:prstGeom prst="rect">
            <a:avLst/>
          </a:prstGeom>
          <a:noFill/>
        </p:spPr>
        <p:txBody>
          <a:bodyPr wrap="square" rtlCol="0">
            <a:spAutoFit/>
          </a:bodyPr>
          <a:lstStyle/>
          <a:p>
            <a:pPr algn="ctr">
              <a:lnSpc>
                <a:spcPct val="150000"/>
              </a:lnSpc>
            </a:pPr>
            <a:r>
              <a:rPr lang="fr-FR" sz="4400" dirty="0" smtClean="0">
                <a:latin typeface="Britannic Bold"/>
                <a:cs typeface="Britannic Bold"/>
              </a:rPr>
              <a:t>Un séjour dominé par l’angoisse</a:t>
            </a:r>
          </a:p>
          <a:p>
            <a:pPr algn="ctr">
              <a:lnSpc>
                <a:spcPct val="150000"/>
              </a:lnSpc>
            </a:pPr>
            <a:endParaRPr lang="fr-FR" sz="1400" dirty="0" smtClean="0">
              <a:latin typeface="Britannic Bold"/>
              <a:cs typeface="Britannic Bold"/>
            </a:endParaRPr>
          </a:p>
          <a:p>
            <a:pPr algn="ctr">
              <a:lnSpc>
                <a:spcPct val="150000"/>
              </a:lnSpc>
            </a:pPr>
            <a:endParaRPr lang="fr-FR" sz="1400" dirty="0" smtClean="0">
              <a:latin typeface="Britannic Bold"/>
              <a:cs typeface="Britannic Bold"/>
            </a:endParaRPr>
          </a:p>
          <a:p>
            <a:pPr algn="ctr">
              <a:lnSpc>
                <a:spcPct val="150000"/>
              </a:lnSpc>
            </a:pPr>
            <a:r>
              <a:rPr lang="fr-FR" sz="3200" dirty="0" smtClean="0">
                <a:latin typeface="Britannic Bold"/>
                <a:cs typeface="Britannic Bold"/>
              </a:rPr>
              <a:t>Jeudi 10 janvier - Jeudi 21 mars 1918</a:t>
            </a:r>
            <a:endParaRPr lang="fr-FR" sz="3200" dirty="0">
              <a:latin typeface="Britannic Bold"/>
              <a:cs typeface="Britannic Bold"/>
            </a:endParaRPr>
          </a:p>
        </p:txBody>
      </p:sp>
      <p:sp>
        <p:nvSpPr>
          <p:cNvPr id="3" name="ZoneTexte 2"/>
          <p:cNvSpPr txBox="1"/>
          <p:nvPr/>
        </p:nvSpPr>
        <p:spPr>
          <a:xfrm>
            <a:off x="605477" y="4283101"/>
            <a:ext cx="8107490" cy="1154162"/>
          </a:xfrm>
          <a:prstGeom prst="rect">
            <a:avLst/>
          </a:prstGeom>
          <a:noFill/>
        </p:spPr>
        <p:txBody>
          <a:bodyPr wrap="square" rtlCol="0">
            <a:spAutoFit/>
          </a:bodyPr>
          <a:lstStyle/>
          <a:p>
            <a:pPr algn="just">
              <a:spcAft>
                <a:spcPts val="600"/>
              </a:spcAft>
            </a:pPr>
            <a:r>
              <a:rPr lang="fr-FR" sz="2400" dirty="0" smtClean="0"/>
              <a:t>« Mais il y a un grand oiseau noir qui vole au dessus de moi, et j’ai grand peur qu’il ne se pose </a:t>
            </a:r>
            <a:r>
              <a:rPr lang="mr-IN" sz="2400" dirty="0" smtClean="0"/>
              <a:t>–</a:t>
            </a:r>
            <a:r>
              <a:rPr lang="fr-FR" sz="2400" dirty="0" smtClean="0"/>
              <a:t> si grand peur ! » </a:t>
            </a:r>
          </a:p>
          <a:p>
            <a:pPr algn="r"/>
            <a:r>
              <a:rPr lang="fr-FR" sz="1600" i="1" dirty="0"/>
              <a:t>Lettre à </a:t>
            </a:r>
            <a:r>
              <a:rPr lang="fr-FR" sz="1600" i="1" dirty="0" smtClean="0"/>
              <a:t>JMM, </a:t>
            </a:r>
            <a:r>
              <a:rPr lang="fr-FR" sz="1600" i="1" dirty="0"/>
              <a:t>3 février 1918</a:t>
            </a:r>
          </a:p>
        </p:txBody>
      </p:sp>
    </p:spTree>
    <p:extLst>
      <p:ext uri="{BB962C8B-B14F-4D97-AF65-F5344CB8AC3E}">
        <p14:creationId xmlns:p14="http://schemas.microsoft.com/office/powerpoint/2010/main" val="405508412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5649" y="1417750"/>
            <a:ext cx="8233015" cy="3365024"/>
          </a:xfrm>
          <a:prstGeom prst="rect">
            <a:avLst/>
          </a:prstGeom>
          <a:noFill/>
        </p:spPr>
        <p:txBody>
          <a:bodyPr wrap="square" rtlCol="0">
            <a:spAutoFit/>
          </a:bodyPr>
          <a:lstStyle/>
          <a:p>
            <a:pPr indent="177800" algn="just">
              <a:lnSpc>
                <a:spcPct val="150000"/>
              </a:lnSpc>
              <a:spcAft>
                <a:spcPts val="600"/>
              </a:spcAft>
            </a:pPr>
            <a:r>
              <a:rPr lang="fr-FR" sz="2400" dirty="0" smtClean="0"/>
              <a:t>« Je vais vous donner mon emploi du temps, pour que vous voyiez comme je prends bien soin de ma santé. Je reste au lit jusqu’à midi. Je m’habille devant le feu. S’il fait beau, je vais faire une petit promenade, l’après-midi, puis je reviens au coin de mon feu. Après souper, vers huit heures trente, au lit. »</a:t>
            </a:r>
          </a:p>
          <a:p>
            <a:pPr algn="r">
              <a:lnSpc>
                <a:spcPct val="150000"/>
              </a:lnSpc>
            </a:pPr>
            <a:r>
              <a:rPr lang="fr-FR" sz="1600" i="1" dirty="0" smtClean="0"/>
              <a:t>Lettre à JMM, mardi 23 janvier 1918 </a:t>
            </a:r>
            <a:endParaRPr lang="fr-FR" sz="1600" i="1" dirty="0"/>
          </a:p>
        </p:txBody>
      </p:sp>
    </p:spTree>
    <p:extLst>
      <p:ext uri="{BB962C8B-B14F-4D97-AF65-F5344CB8AC3E}">
        <p14:creationId xmlns:p14="http://schemas.microsoft.com/office/powerpoint/2010/main" val="306148501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9782" y="465201"/>
            <a:ext cx="7908124" cy="4093428"/>
          </a:xfrm>
          <a:prstGeom prst="rect">
            <a:avLst/>
          </a:prstGeom>
          <a:noFill/>
        </p:spPr>
        <p:txBody>
          <a:bodyPr wrap="square" rtlCol="0">
            <a:spAutoFit/>
          </a:bodyPr>
          <a:lstStyle/>
          <a:p>
            <a:pPr algn="ctr"/>
            <a:r>
              <a:rPr lang="fr-FR" sz="2800" dirty="0" smtClean="0">
                <a:latin typeface="Britannic Bold"/>
                <a:cs typeface="Britannic Bold"/>
              </a:rPr>
              <a:t>La guerre</a:t>
            </a:r>
          </a:p>
          <a:p>
            <a:pPr algn="ctr"/>
            <a:endParaRPr lang="fr-FR" dirty="0" smtClean="0"/>
          </a:p>
          <a:p>
            <a:pPr algn="ctr"/>
            <a:endParaRPr lang="fr-FR" dirty="0" smtClean="0"/>
          </a:p>
          <a:p>
            <a:pPr algn="just">
              <a:lnSpc>
                <a:spcPct val="150000"/>
              </a:lnSpc>
            </a:pPr>
            <a:r>
              <a:rPr lang="fr-FR" sz="2400" dirty="0" smtClean="0"/>
              <a:t>« Les </a:t>
            </a:r>
            <a:r>
              <a:rPr lang="fr-FR" sz="2400" dirty="0"/>
              <a:t>premiers jours d’enthousiasme, ici, il me semblait que j’oubliais la guerre, mais c’est une exception, elle ne me sort pas de la tête et m’empoisonne tout. Elle est ici, en moi, à chaque moment, elle me dévore, c’est une terreur constante</a:t>
            </a:r>
            <a:r>
              <a:rPr lang="fr-FR" sz="2400" dirty="0" smtClean="0"/>
              <a:t>. »</a:t>
            </a:r>
            <a:endParaRPr lang="fr-FR" sz="2400" dirty="0"/>
          </a:p>
          <a:p>
            <a:pPr algn="r"/>
            <a:r>
              <a:rPr lang="fr-FR" sz="1600" i="1" dirty="0"/>
              <a:t>Lettre à </a:t>
            </a:r>
            <a:r>
              <a:rPr lang="fr-FR" sz="1600" i="1" dirty="0" smtClean="0"/>
              <a:t>JMM, </a:t>
            </a:r>
            <a:r>
              <a:rPr lang="fr-FR" sz="1600" i="1" dirty="0"/>
              <a:t>3 février 1918</a:t>
            </a:r>
          </a:p>
        </p:txBody>
      </p:sp>
    </p:spTree>
    <p:extLst>
      <p:ext uri="{BB962C8B-B14F-4D97-AF65-F5344CB8AC3E}">
        <p14:creationId xmlns:p14="http://schemas.microsoft.com/office/powerpoint/2010/main" val="409602585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0294" y="5575011"/>
            <a:ext cx="8831107" cy="1092607"/>
          </a:xfrm>
          <a:prstGeom prst="rect">
            <a:avLst/>
          </a:prstGeom>
          <a:noFill/>
        </p:spPr>
        <p:txBody>
          <a:bodyPr wrap="square" rtlCol="0">
            <a:spAutoFit/>
          </a:bodyPr>
          <a:lstStyle/>
          <a:p>
            <a:pPr algn="just">
              <a:spcAft>
                <a:spcPts val="600"/>
              </a:spcAft>
            </a:pPr>
            <a:r>
              <a:rPr lang="fr-FR" sz="2200" dirty="0" smtClean="0"/>
              <a:t>« Un mot sur ce qui se passe ici. Il y a un contre-torpilleur à l’ancre, tout contre le quai ; on a fait des baraques pour les marins. »</a:t>
            </a:r>
          </a:p>
          <a:p>
            <a:pPr algn="r"/>
            <a:r>
              <a:rPr lang="fr-FR" sz="1600" i="1" dirty="0" smtClean="0"/>
              <a:t>Lettre à JMM, 14 janvier 1918</a:t>
            </a:r>
            <a:endParaRPr lang="fr-FR" sz="1600" i="1" dirty="0"/>
          </a:p>
        </p:txBody>
      </p:sp>
      <p:pic>
        <p:nvPicPr>
          <p:cNvPr id="4" name="Image 3" descr="Quartier château bateau.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51690"/>
            <a:ext cx="9036000" cy="5413219"/>
          </a:xfrm>
          <a:prstGeom prst="rect">
            <a:avLst/>
          </a:prstGeom>
          <a:ln w="12700" cmpd="sng">
            <a:solidFill>
              <a:schemeClr val="tx1"/>
            </a:solidFill>
          </a:ln>
        </p:spPr>
      </p:pic>
      <p:sp>
        <p:nvSpPr>
          <p:cNvPr id="2" name="ZoneTexte 1"/>
          <p:cNvSpPr txBox="1"/>
          <p:nvPr/>
        </p:nvSpPr>
        <p:spPr>
          <a:xfrm>
            <a:off x="10197124" y="5154115"/>
            <a:ext cx="184666"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99931463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2862" y="1801409"/>
            <a:ext cx="8144408" cy="2462213"/>
          </a:xfrm>
          <a:prstGeom prst="rect">
            <a:avLst/>
          </a:prstGeom>
          <a:noFill/>
        </p:spPr>
        <p:txBody>
          <a:bodyPr wrap="square" rtlCol="0">
            <a:spAutoFit/>
          </a:bodyPr>
          <a:lstStyle/>
          <a:p>
            <a:pPr algn="ctr">
              <a:lnSpc>
                <a:spcPct val="150000"/>
              </a:lnSpc>
            </a:pPr>
            <a:r>
              <a:rPr lang="fr-FR" sz="4000" dirty="0" smtClean="0"/>
              <a:t>« La guerre est pour moi</a:t>
            </a:r>
            <a:br>
              <a:rPr lang="fr-FR" sz="4000" dirty="0" smtClean="0"/>
            </a:br>
            <a:r>
              <a:rPr lang="fr-FR" sz="4000" dirty="0" smtClean="0"/>
              <a:t>comme un nuage noir qui approche. »</a:t>
            </a:r>
          </a:p>
          <a:p>
            <a:endParaRPr lang="fr-FR" dirty="0" smtClean="0"/>
          </a:p>
          <a:p>
            <a:pPr algn="r"/>
            <a:r>
              <a:rPr lang="fr-FR" sz="1600" i="1" dirty="0"/>
              <a:t>Lettre à JMM, 14 février 1918</a:t>
            </a:r>
          </a:p>
        </p:txBody>
      </p:sp>
    </p:spTree>
    <p:extLst>
      <p:ext uri="{BB962C8B-B14F-4D97-AF65-F5344CB8AC3E}">
        <p14:creationId xmlns:p14="http://schemas.microsoft.com/office/powerpoint/2010/main" val="46175240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ouble Villas et Hôtels.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48" y="42336"/>
            <a:ext cx="9036000" cy="6777000"/>
          </a:xfrm>
          <a:prstGeom prst="rect">
            <a:avLst/>
          </a:prstGeom>
          <a:ln w="12700" cmpd="sng">
            <a:solidFill>
              <a:schemeClr val="tx1"/>
            </a:solidFill>
          </a:ln>
        </p:spPr>
      </p:pic>
    </p:spTree>
    <p:extLst>
      <p:ext uri="{BB962C8B-B14F-4D97-AF65-F5344CB8AC3E}">
        <p14:creationId xmlns:p14="http://schemas.microsoft.com/office/powerpoint/2010/main" val="336295024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7042" y="243677"/>
            <a:ext cx="8395459" cy="2739211"/>
          </a:xfrm>
          <a:prstGeom prst="rect">
            <a:avLst/>
          </a:prstGeom>
          <a:noFill/>
        </p:spPr>
        <p:txBody>
          <a:bodyPr wrap="square" rtlCol="0">
            <a:spAutoFit/>
          </a:bodyPr>
          <a:lstStyle/>
          <a:p>
            <a:pPr algn="ctr"/>
            <a:r>
              <a:rPr lang="fr-FR" sz="2800" dirty="0" smtClean="0">
                <a:latin typeface="Britannic Bold"/>
                <a:cs typeface="Britannic Bold"/>
              </a:rPr>
              <a:t>La maladie</a:t>
            </a:r>
          </a:p>
          <a:p>
            <a:pPr algn="ctr"/>
            <a:endParaRPr lang="fr-FR" sz="3200" dirty="0" smtClean="0"/>
          </a:p>
          <a:p>
            <a:pPr indent="88900" algn="just"/>
            <a:r>
              <a:rPr lang="fr-FR" sz="2400" dirty="0" smtClean="0"/>
              <a:t>« J’ai tellement mal à la poitrine, à gauche, que je vais demander à Jeanne si elle peut m’indiquer un médecin, rien que pour savoir à quoi m’en tenir sur cette douleur. C’est une sensation d’atroce brûlure. </a:t>
            </a:r>
            <a:r>
              <a:rPr lang="fr-FR" sz="2400" dirty="0">
                <a:cs typeface="Cambria"/>
              </a:rPr>
              <a:t>[...] </a:t>
            </a:r>
            <a:r>
              <a:rPr lang="fr-FR" sz="2400" dirty="0" smtClean="0"/>
              <a:t>Qu’est-ce que cela peut-être ? »</a:t>
            </a:r>
          </a:p>
          <a:p>
            <a:pPr algn="r"/>
            <a:r>
              <a:rPr lang="fr-FR" sz="1600" i="1" dirty="0"/>
              <a:t>Lettre à JMM, 18 janvier 1918</a:t>
            </a:r>
          </a:p>
        </p:txBody>
      </p:sp>
      <p:sp>
        <p:nvSpPr>
          <p:cNvPr id="3" name="ZoneTexte 2"/>
          <p:cNvSpPr txBox="1"/>
          <p:nvPr/>
        </p:nvSpPr>
        <p:spPr>
          <a:xfrm>
            <a:off x="347042" y="3522220"/>
            <a:ext cx="8395459" cy="2923877"/>
          </a:xfrm>
          <a:prstGeom prst="rect">
            <a:avLst/>
          </a:prstGeom>
          <a:noFill/>
        </p:spPr>
        <p:txBody>
          <a:bodyPr wrap="square" rtlCol="0">
            <a:spAutoFit/>
          </a:bodyPr>
          <a:lstStyle/>
          <a:p>
            <a:pPr indent="88900" algn="just"/>
            <a:r>
              <a:rPr lang="fr-FR" sz="2400" dirty="0" smtClean="0"/>
              <a:t>« J’ai </a:t>
            </a:r>
            <a:r>
              <a:rPr lang="fr-FR" sz="2400" dirty="0"/>
              <a:t>été moins bien ces jours derniers. Aujourd’hui, j’ai vu un médecin. [...] Figurez-vous qu’il ne faut pas que je m’expose au moindre risque de rhume, de courant d’air, et je ne dois pas marcher. J’ai un peu de température et je suis plus maigre qu’en arrivant, et puis, Bogey, ceci n’est pas sérieux, ne me force pas à garder le lit et c’est tout ce qu’il y a de plus facile à guérir, mais j’ai craché un peu de sang</a:t>
            </a:r>
            <a:r>
              <a:rPr lang="fr-FR" sz="2400" dirty="0" smtClean="0"/>
              <a:t>. »</a:t>
            </a:r>
            <a:endParaRPr lang="fr-FR" sz="2400" dirty="0"/>
          </a:p>
          <a:p>
            <a:pPr algn="r"/>
            <a:r>
              <a:rPr lang="fr-FR" sz="1600" i="1" dirty="0"/>
              <a:t>Lettre à JMM, 19 février 1918</a:t>
            </a:r>
          </a:p>
        </p:txBody>
      </p:sp>
    </p:spTree>
    <p:extLst>
      <p:ext uri="{BB962C8B-B14F-4D97-AF65-F5344CB8AC3E}">
        <p14:creationId xmlns:p14="http://schemas.microsoft.com/office/powerpoint/2010/main" val="88074236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20881" y="561192"/>
            <a:ext cx="8255166" cy="5416868"/>
          </a:xfrm>
          <a:prstGeom prst="rect">
            <a:avLst/>
          </a:prstGeom>
          <a:noFill/>
        </p:spPr>
        <p:txBody>
          <a:bodyPr wrap="square" rtlCol="0">
            <a:spAutoFit/>
          </a:bodyPr>
          <a:lstStyle/>
          <a:p>
            <a:pPr algn="ctr"/>
            <a:r>
              <a:rPr lang="fr-FR" sz="2800" dirty="0" smtClean="0">
                <a:latin typeface="Britannic Bold"/>
                <a:cs typeface="Britannic Bold"/>
              </a:rPr>
              <a:t>L’écriture</a:t>
            </a:r>
          </a:p>
          <a:p>
            <a:pPr algn="ctr"/>
            <a:endParaRPr lang="fr-FR" sz="3200" dirty="0" smtClean="0">
              <a:latin typeface="Britannic Bold"/>
              <a:cs typeface="Britannic Bold"/>
            </a:endParaRPr>
          </a:p>
          <a:p>
            <a:pPr indent="88900" algn="just"/>
            <a:r>
              <a:rPr lang="fr-FR" sz="2400" dirty="0"/>
              <a:t>« J’ai déjà fait trois heures de travail : il est </a:t>
            </a:r>
            <a:r>
              <a:rPr lang="fr-FR" sz="2400" i="1" dirty="0"/>
              <a:t>midi</a:t>
            </a:r>
            <a:r>
              <a:rPr lang="fr-FR" sz="2400" dirty="0"/>
              <a:t>. Si vous saviez combien c’est long, pour moi, de m’imprégner, de me plonger dans mon sujet, avant que j’éprouve quelque chose qui ressemble à de la satisfaction. »</a:t>
            </a:r>
          </a:p>
          <a:p>
            <a:pPr algn="r"/>
            <a:r>
              <a:rPr lang="fr-FR" sz="1600" i="1" dirty="0"/>
              <a:t>Lettre à JMM, 5 février 1918</a:t>
            </a:r>
          </a:p>
          <a:p>
            <a:pPr algn="just"/>
            <a:endParaRPr lang="fr-FR" sz="2000" dirty="0"/>
          </a:p>
          <a:p>
            <a:pPr algn="ctr"/>
            <a:endParaRPr lang="fr-FR" sz="2000" dirty="0" smtClean="0">
              <a:latin typeface="Britannic Bold"/>
              <a:cs typeface="Britannic Bold"/>
            </a:endParaRPr>
          </a:p>
          <a:p>
            <a:pPr indent="88900" algn="just"/>
            <a:r>
              <a:rPr lang="fr-FR" sz="2400" dirty="0" smtClean="0"/>
              <a:t>« Je crois que Bandol m’inspire. Je regorge d’idées de sujets, de procédés techniques, des tas </a:t>
            </a:r>
            <a:r>
              <a:rPr lang="fr-FR" sz="2400" dirty="0"/>
              <a:t>de choses importantes, à ce qu’il me semble</a:t>
            </a:r>
            <a:r>
              <a:rPr lang="mr-IN" sz="2400" dirty="0"/>
              <a:t>…</a:t>
            </a:r>
            <a:r>
              <a:rPr lang="fr-FR" sz="2400" dirty="0"/>
              <a:t> »</a:t>
            </a:r>
          </a:p>
          <a:p>
            <a:pPr algn="r"/>
            <a:r>
              <a:rPr lang="fr-FR" sz="1600" i="1" dirty="0"/>
              <a:t>Lettre à JMM, 7 février </a:t>
            </a:r>
            <a:r>
              <a:rPr lang="fr-FR" sz="1600" i="1" dirty="0" smtClean="0"/>
              <a:t>1918</a:t>
            </a:r>
          </a:p>
          <a:p>
            <a:pPr algn="r"/>
            <a:endParaRPr lang="fr-FR" sz="1600" i="1" dirty="0" smtClean="0"/>
          </a:p>
          <a:p>
            <a:pPr algn="r"/>
            <a:endParaRPr lang="fr-FR" sz="1600" i="1" dirty="0" smtClean="0"/>
          </a:p>
          <a:p>
            <a:pPr algn="r"/>
            <a:endParaRPr lang="fr-FR" sz="1600" i="1" dirty="0"/>
          </a:p>
        </p:txBody>
      </p:sp>
    </p:spTree>
    <p:extLst>
      <p:ext uri="{BB962C8B-B14F-4D97-AF65-F5344CB8AC3E}">
        <p14:creationId xmlns:p14="http://schemas.microsoft.com/office/powerpoint/2010/main" val="248008554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55258" y="1277452"/>
            <a:ext cx="6675018" cy="584776"/>
          </a:xfrm>
          <a:prstGeom prst="rect">
            <a:avLst/>
          </a:prstGeom>
          <a:noFill/>
        </p:spPr>
        <p:txBody>
          <a:bodyPr wrap="square" rtlCol="0">
            <a:spAutoFit/>
          </a:bodyPr>
          <a:lstStyle/>
          <a:p>
            <a:pPr algn="ctr"/>
            <a:r>
              <a:rPr lang="fr-FR" sz="3200" dirty="0" smtClean="0">
                <a:latin typeface="Britannic Bold"/>
                <a:cs typeface="Britannic Bold"/>
              </a:rPr>
              <a:t>Quelques promenades néanmoins...</a:t>
            </a:r>
            <a:endParaRPr lang="fr-FR" sz="3200" dirty="0">
              <a:latin typeface="Britannic Bold"/>
              <a:cs typeface="Britannic Bold"/>
            </a:endParaRPr>
          </a:p>
        </p:txBody>
      </p:sp>
    </p:spTree>
    <p:extLst>
      <p:ext uri="{BB962C8B-B14F-4D97-AF65-F5344CB8AC3E}">
        <p14:creationId xmlns:p14="http://schemas.microsoft.com/office/powerpoint/2010/main" val="252618822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9071" y="5817412"/>
            <a:ext cx="9030473" cy="1015663"/>
          </a:xfrm>
          <a:prstGeom prst="rect">
            <a:avLst/>
          </a:prstGeom>
          <a:noFill/>
        </p:spPr>
        <p:txBody>
          <a:bodyPr wrap="square" rtlCol="0">
            <a:spAutoFit/>
          </a:bodyPr>
          <a:lstStyle/>
          <a:p>
            <a:pPr algn="just"/>
            <a:r>
              <a:rPr lang="fr-FR" sz="2000" dirty="0" smtClean="0"/>
              <a:t>« Cet après-midi, je me suis installée du côté de l’Hôtel du Golf, à regarder les vagues. Elles se cabraient très haut, et, quand elles retombaient, on voyait les brillantes “fenêtres d’or</a:t>
            </a:r>
            <a:r>
              <a:rPr lang="fr-FR" sz="2000" dirty="0"/>
              <a:t>”</a:t>
            </a:r>
            <a:r>
              <a:rPr lang="fr-FR" sz="2000" dirty="0" smtClean="0"/>
              <a:t> que nous aimions tant, tous les deux. </a:t>
            </a:r>
            <a:r>
              <a:rPr lang="fr-FR" sz="2000" smtClean="0"/>
              <a:t>»     </a:t>
            </a:r>
            <a:r>
              <a:rPr lang="fr-FR" sz="2000" smtClean="0"/>
              <a:t>          </a:t>
            </a:r>
            <a:r>
              <a:rPr lang="fr-FR" sz="1500" i="1" smtClean="0"/>
              <a:t>Lettre </a:t>
            </a:r>
            <a:r>
              <a:rPr lang="fr-FR" sz="1500" i="1" dirty="0" smtClean="0"/>
              <a:t>à JMM, </a:t>
            </a:r>
            <a:r>
              <a:rPr lang="fr-FR" sz="1500" i="1" smtClean="0"/>
              <a:t>23 </a:t>
            </a:r>
            <a:r>
              <a:rPr lang="fr-FR" sz="1500" i="1" smtClean="0"/>
              <a:t>février1918  </a:t>
            </a:r>
            <a:endParaRPr lang="fr-FR" sz="1500" i="1" dirty="0" smtClean="0"/>
          </a:p>
        </p:txBody>
      </p:sp>
      <p:pic>
        <p:nvPicPr>
          <p:cNvPr id="4" name="Image 3" descr="Golf Hôte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456" y="59072"/>
            <a:ext cx="9000000" cy="5783940"/>
          </a:xfrm>
          <a:prstGeom prst="rect">
            <a:avLst/>
          </a:prstGeom>
          <a:ln w="12700" cmpd="sng">
            <a:solidFill>
              <a:schemeClr val="tx1"/>
            </a:solidFill>
          </a:ln>
        </p:spPr>
      </p:pic>
    </p:spTree>
    <p:extLst>
      <p:ext uri="{BB962C8B-B14F-4D97-AF65-F5344CB8AC3E}">
        <p14:creationId xmlns:p14="http://schemas.microsoft.com/office/powerpoint/2010/main" val="400173160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3839" y="5277296"/>
            <a:ext cx="8978786" cy="1569660"/>
          </a:xfrm>
          <a:prstGeom prst="rect">
            <a:avLst/>
          </a:prstGeom>
          <a:noFill/>
        </p:spPr>
        <p:txBody>
          <a:bodyPr wrap="square" rtlCol="0">
            <a:spAutoFit/>
          </a:bodyPr>
          <a:lstStyle/>
          <a:p>
            <a:pPr algn="just"/>
            <a:r>
              <a:rPr lang="fr-FR" sz="2000" dirty="0" smtClean="0"/>
              <a:t>« Les moutons avec leurs agneaux sont passés. Navrante compagnie. Les moutons qui n’ont qu’une bande de laine sur le dos, le ventre tondu, les agneaux qui titubent </a:t>
            </a:r>
            <a:r>
              <a:rPr lang="mr-IN" sz="2000" dirty="0" smtClean="0"/>
              <a:t>–</a:t>
            </a:r>
            <a:r>
              <a:rPr lang="fr-FR" sz="2000" dirty="0" smtClean="0"/>
              <a:t> ils sont mignons, eux, au moins ; il y en avait un roux qui trouvait le moyen de faire de petits sauts. Au milieu venait le berger, moitié homme moitié chien. »</a:t>
            </a:r>
          </a:p>
          <a:p>
            <a:pPr algn="r"/>
            <a:r>
              <a:rPr lang="fr-FR" sz="1600" i="1" dirty="0"/>
              <a:t>Lettre à </a:t>
            </a:r>
            <a:r>
              <a:rPr lang="fr-FR" sz="1600" i="1" dirty="0" smtClean="0"/>
              <a:t>JMM, 16 </a:t>
            </a:r>
            <a:r>
              <a:rPr lang="fr-FR" sz="1600" i="1" dirty="0"/>
              <a:t>janvier 1918</a:t>
            </a:r>
          </a:p>
        </p:txBody>
      </p:sp>
      <p:pic>
        <p:nvPicPr>
          <p:cNvPr id="3" name="Image 2" descr="Bandol mouton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0689" y="56762"/>
            <a:ext cx="8028000" cy="5294374"/>
          </a:xfrm>
          <a:prstGeom prst="rect">
            <a:avLst/>
          </a:prstGeom>
          <a:ln w="12700" cmpd="sng">
            <a:solidFill>
              <a:schemeClr val="tx1"/>
            </a:solidFill>
          </a:ln>
        </p:spPr>
      </p:pic>
    </p:spTree>
    <p:extLst>
      <p:ext uri="{BB962C8B-B14F-4D97-AF65-F5344CB8AC3E}">
        <p14:creationId xmlns:p14="http://schemas.microsoft.com/office/powerpoint/2010/main" val="243129557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ôtel de Bain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48630"/>
            <a:ext cx="9036000" cy="5303599"/>
          </a:xfrm>
          <a:prstGeom prst="rect">
            <a:avLst/>
          </a:prstGeom>
          <a:ln w="12700" cmpd="sng">
            <a:solidFill>
              <a:schemeClr val="tx1"/>
            </a:solidFill>
          </a:ln>
        </p:spPr>
      </p:pic>
      <p:sp>
        <p:nvSpPr>
          <p:cNvPr id="3" name="ZoneTexte 2"/>
          <p:cNvSpPr txBox="1"/>
          <p:nvPr/>
        </p:nvSpPr>
        <p:spPr>
          <a:xfrm>
            <a:off x="59072" y="5312243"/>
            <a:ext cx="9015705" cy="1600438"/>
          </a:xfrm>
          <a:prstGeom prst="rect">
            <a:avLst/>
          </a:prstGeom>
          <a:noFill/>
        </p:spPr>
        <p:txBody>
          <a:bodyPr wrap="square" rtlCol="0">
            <a:spAutoFit/>
          </a:bodyPr>
          <a:lstStyle/>
          <a:p>
            <a:pPr indent="177800" algn="just"/>
            <a:r>
              <a:rPr lang="fr-FR" sz="2000" dirty="0" smtClean="0"/>
              <a:t>« Je suis allée du côté de l’Hôtel des Bains. Oui, c’était très beau, une lumière d’argent et d’or, des vieillards repeignaient des bateaux, des vieilles femmes dévidaient de la laine ou raccommodaient des filets, des jeunes filles tressaient des guirlandes de gaies fleurs jaunes ; une odeur étrange et douce montait de la mer. »</a:t>
            </a:r>
          </a:p>
          <a:p>
            <a:pPr algn="r"/>
            <a:r>
              <a:rPr lang="fr-FR" sz="1600" i="1" dirty="0" smtClean="0"/>
              <a:t>Lettre à JMM, 30 janvier 1918</a:t>
            </a:r>
            <a:endParaRPr lang="fr-FR" sz="1600" i="1" dirty="0"/>
          </a:p>
        </p:txBody>
      </p:sp>
    </p:spTree>
    <p:extLst>
      <p:ext uri="{BB962C8B-B14F-4D97-AF65-F5344CB8AC3E}">
        <p14:creationId xmlns:p14="http://schemas.microsoft.com/office/powerpoint/2010/main" val="26105118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Hôtel de Bains 1 (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51691"/>
            <a:ext cx="9036000" cy="5596773"/>
          </a:xfrm>
          <a:prstGeom prst="rect">
            <a:avLst/>
          </a:prstGeom>
          <a:ln w="12700" cmpd="sng">
            <a:solidFill>
              <a:schemeClr val="tx1"/>
            </a:solidFill>
          </a:ln>
        </p:spPr>
      </p:pic>
      <p:sp>
        <p:nvSpPr>
          <p:cNvPr id="2" name="ZoneTexte 1"/>
          <p:cNvSpPr txBox="1"/>
          <p:nvPr/>
        </p:nvSpPr>
        <p:spPr>
          <a:xfrm>
            <a:off x="1026358" y="5933665"/>
            <a:ext cx="7036828" cy="523220"/>
          </a:xfrm>
          <a:prstGeom prst="rect">
            <a:avLst/>
          </a:prstGeom>
          <a:noFill/>
        </p:spPr>
        <p:txBody>
          <a:bodyPr wrap="square" rtlCol="0">
            <a:spAutoFit/>
          </a:bodyPr>
          <a:lstStyle/>
          <a:p>
            <a:pPr algn="ctr"/>
            <a:r>
              <a:rPr lang="fr-FR" sz="2800" dirty="0" smtClean="0"/>
              <a:t>Carte publicitaire de l’Hôtel des Bains</a:t>
            </a:r>
            <a:endParaRPr lang="fr-FR" sz="2800" dirty="0"/>
          </a:p>
        </p:txBody>
      </p:sp>
    </p:spTree>
    <p:extLst>
      <p:ext uri="{BB962C8B-B14F-4D97-AF65-F5344CB8AC3E}">
        <p14:creationId xmlns:p14="http://schemas.microsoft.com/office/powerpoint/2010/main" val="187699129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ôtel de Bains 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8" y="539040"/>
            <a:ext cx="9036000" cy="5588284"/>
          </a:xfrm>
          <a:prstGeom prst="rect">
            <a:avLst/>
          </a:prstGeom>
          <a:ln w="12700" cmpd="sng">
            <a:solidFill>
              <a:schemeClr val="tx1"/>
            </a:solidFill>
          </a:ln>
        </p:spPr>
      </p:pic>
    </p:spTree>
    <p:extLst>
      <p:ext uri="{BB962C8B-B14F-4D97-AF65-F5344CB8AC3E}">
        <p14:creationId xmlns:p14="http://schemas.microsoft.com/office/powerpoint/2010/main" val="120638436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ôtel de Bains 2 (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7678" y="721248"/>
            <a:ext cx="8860644" cy="4922850"/>
          </a:xfrm>
          <a:prstGeom prst="rect">
            <a:avLst/>
          </a:prstGeom>
          <a:ln w="12700" cmpd="sng">
            <a:solidFill>
              <a:schemeClr val="tx1"/>
            </a:solidFill>
          </a:ln>
        </p:spPr>
      </p:pic>
    </p:spTree>
    <p:extLst>
      <p:ext uri="{BB962C8B-B14F-4D97-AF65-F5344CB8AC3E}">
        <p14:creationId xmlns:p14="http://schemas.microsoft.com/office/powerpoint/2010/main" val="22298936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2445" y="5734321"/>
            <a:ext cx="8868028" cy="1200329"/>
          </a:xfrm>
          <a:prstGeom prst="rect">
            <a:avLst/>
          </a:prstGeom>
          <a:noFill/>
        </p:spPr>
        <p:txBody>
          <a:bodyPr wrap="square" rtlCol="0">
            <a:spAutoFit/>
          </a:bodyPr>
          <a:lstStyle/>
          <a:p>
            <a:pPr algn="just"/>
            <a:r>
              <a:rPr lang="fr-FR" dirty="0" smtClean="0"/>
              <a:t>« Je continue ma promenade, j’arrive au lavoir ; les femmes piétinent dans l’eau, glissent à grands claquements de sabots, élèvent à bout de bras le linge aux vives couleurs, rient, crient. »</a:t>
            </a:r>
          </a:p>
          <a:p>
            <a:pPr algn="r"/>
            <a:r>
              <a:rPr lang="fr-FR" sz="1600" i="1" dirty="0"/>
              <a:t>Lettre à </a:t>
            </a:r>
            <a:r>
              <a:rPr lang="fr-FR" sz="1600" i="1" dirty="0" smtClean="0"/>
              <a:t>JMM, 30 </a:t>
            </a:r>
            <a:r>
              <a:rPr lang="fr-FR" sz="1600" i="1" dirty="0"/>
              <a:t>janvier 1918</a:t>
            </a:r>
          </a:p>
        </p:txBody>
      </p:sp>
      <p:pic>
        <p:nvPicPr>
          <p:cNvPr id="5" name="Image 4" descr="Quartier des Lavoirs (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688" y="44305"/>
            <a:ext cx="9036000" cy="5685689"/>
          </a:xfrm>
          <a:prstGeom prst="rect">
            <a:avLst/>
          </a:prstGeom>
          <a:ln w="12700" cmpd="sng">
            <a:solidFill>
              <a:schemeClr val="tx1"/>
            </a:solidFill>
          </a:ln>
        </p:spPr>
      </p:pic>
    </p:spTree>
    <p:extLst>
      <p:ext uri="{BB962C8B-B14F-4D97-AF65-F5344CB8AC3E}">
        <p14:creationId xmlns:p14="http://schemas.microsoft.com/office/powerpoint/2010/main" val="306129046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r 10"/>
          <p:cNvGrpSpPr/>
          <p:nvPr/>
        </p:nvGrpSpPr>
        <p:grpSpPr>
          <a:xfrm>
            <a:off x="57864" y="38419"/>
            <a:ext cx="9033383" cy="5777596"/>
            <a:chOff x="57438" y="510150"/>
            <a:chExt cx="9035990" cy="5779263"/>
          </a:xfrm>
        </p:grpSpPr>
        <p:grpSp>
          <p:nvGrpSpPr>
            <p:cNvPr id="9" name="Grouper 8"/>
            <p:cNvGrpSpPr/>
            <p:nvPr/>
          </p:nvGrpSpPr>
          <p:grpSpPr>
            <a:xfrm>
              <a:off x="57438" y="522775"/>
              <a:ext cx="9035990" cy="5766638"/>
              <a:chOff x="57438" y="522775"/>
              <a:chExt cx="9035990" cy="5766638"/>
            </a:xfrm>
          </p:grpSpPr>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438" y="522775"/>
                <a:ext cx="9035990" cy="5766638"/>
              </a:xfrm>
              <a:prstGeom prst="rect">
                <a:avLst/>
              </a:prstGeom>
              <a:ln w="12700" cmpd="sng">
                <a:solidFill>
                  <a:schemeClr val="tx1"/>
                </a:solidFill>
              </a:ln>
            </p:spPr>
          </p:pic>
          <p:grpSp>
            <p:nvGrpSpPr>
              <p:cNvPr id="2" name="Grouper 1"/>
              <p:cNvGrpSpPr/>
              <p:nvPr/>
            </p:nvGrpSpPr>
            <p:grpSpPr>
              <a:xfrm>
                <a:off x="2087639" y="527085"/>
                <a:ext cx="4983237" cy="3114523"/>
                <a:chOff x="2087639" y="527085"/>
                <a:chExt cx="4983237" cy="3114523"/>
              </a:xfrm>
            </p:grpSpPr>
            <p:sp>
              <p:nvSpPr>
                <p:cNvPr id="3" name="Connecteur 2"/>
                <p:cNvSpPr/>
                <p:nvPr/>
              </p:nvSpPr>
              <p:spPr>
                <a:xfrm>
                  <a:off x="5191277" y="2501936"/>
                  <a:ext cx="318104" cy="292064"/>
                </a:xfrm>
                <a:prstGeom prst="flowChartConnector">
                  <a:avLst/>
                </a:prstGeom>
                <a:noFill/>
                <a:ln w="4762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Connecteur 4"/>
                <p:cNvSpPr/>
                <p:nvPr/>
              </p:nvSpPr>
              <p:spPr>
                <a:xfrm>
                  <a:off x="5509381" y="1390951"/>
                  <a:ext cx="290286" cy="290019"/>
                </a:xfrm>
                <a:prstGeom prst="flowChartConnector">
                  <a:avLst/>
                </a:prstGeom>
                <a:noFill/>
                <a:ln w="4762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Connecteur 5"/>
                <p:cNvSpPr/>
                <p:nvPr/>
              </p:nvSpPr>
              <p:spPr>
                <a:xfrm>
                  <a:off x="6780590" y="1912256"/>
                  <a:ext cx="290286" cy="553394"/>
                </a:xfrm>
                <a:prstGeom prst="flowChartConnector">
                  <a:avLst/>
                </a:prstGeom>
                <a:noFill/>
                <a:ln w="4762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Connecteur 6"/>
                <p:cNvSpPr/>
                <p:nvPr/>
              </p:nvSpPr>
              <p:spPr>
                <a:xfrm>
                  <a:off x="2087639" y="527085"/>
                  <a:ext cx="290286" cy="290019"/>
                </a:xfrm>
                <a:prstGeom prst="flowChartConnector">
                  <a:avLst/>
                </a:prstGeom>
                <a:noFill/>
                <a:ln w="4762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Connecteur 7"/>
                <p:cNvSpPr/>
                <p:nvPr/>
              </p:nvSpPr>
              <p:spPr>
                <a:xfrm>
                  <a:off x="3979333" y="3332238"/>
                  <a:ext cx="314474" cy="309370"/>
                </a:xfrm>
                <a:prstGeom prst="flowChartConnector">
                  <a:avLst/>
                </a:prstGeom>
                <a:noFill/>
                <a:ln w="4762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10" name="Connecteur 9"/>
            <p:cNvSpPr/>
            <p:nvPr/>
          </p:nvSpPr>
          <p:spPr>
            <a:xfrm>
              <a:off x="3689046" y="510150"/>
              <a:ext cx="689429" cy="638898"/>
            </a:xfrm>
            <a:prstGeom prst="flowChartConnector">
              <a:avLst/>
            </a:prstGeom>
            <a:noFill/>
            <a:ln w="4762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2" name="ZoneTexte 11"/>
          <p:cNvSpPr txBox="1"/>
          <p:nvPr/>
        </p:nvSpPr>
        <p:spPr>
          <a:xfrm>
            <a:off x="266781" y="6054739"/>
            <a:ext cx="8645599" cy="461532"/>
          </a:xfrm>
          <a:prstGeom prst="rect">
            <a:avLst/>
          </a:prstGeom>
          <a:noFill/>
        </p:spPr>
        <p:txBody>
          <a:bodyPr wrap="square" rtlCol="0">
            <a:spAutoFit/>
          </a:bodyPr>
          <a:lstStyle/>
          <a:p>
            <a:pPr algn="ctr"/>
            <a:r>
              <a:rPr lang="fr-FR" sz="2400" dirty="0" smtClean="0"/>
              <a:t>Plan extrait d’une carte postale double éditée entre 1900 et 1910</a:t>
            </a:r>
            <a:endParaRPr lang="fr-FR" sz="2400" dirty="0"/>
          </a:p>
        </p:txBody>
      </p:sp>
    </p:spTree>
    <p:extLst>
      <p:ext uri="{BB962C8B-B14F-4D97-AF65-F5344CB8AC3E}">
        <p14:creationId xmlns:p14="http://schemas.microsoft.com/office/powerpoint/2010/main" val="298950312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132" y="561193"/>
            <a:ext cx="8602208" cy="5139869"/>
          </a:xfrm>
          <a:prstGeom prst="rect">
            <a:avLst/>
          </a:prstGeom>
          <a:noFill/>
        </p:spPr>
        <p:txBody>
          <a:bodyPr wrap="square" rtlCol="0">
            <a:spAutoFit/>
          </a:bodyPr>
          <a:lstStyle/>
          <a:p>
            <a:pPr algn="ctr"/>
            <a:r>
              <a:rPr lang="fr-FR" sz="2800" dirty="0" smtClean="0">
                <a:latin typeface="Britannic Bold"/>
                <a:cs typeface="Britannic Bold"/>
              </a:rPr>
              <a:t>Et toujours reviennent les mêmes thèmes</a:t>
            </a:r>
            <a:br>
              <a:rPr lang="fr-FR" sz="2800" dirty="0" smtClean="0">
                <a:latin typeface="Britannic Bold"/>
                <a:cs typeface="Britannic Bold"/>
              </a:rPr>
            </a:br>
            <a:r>
              <a:rPr lang="fr-FR" sz="2800" dirty="0" smtClean="0">
                <a:latin typeface="Britannic Bold"/>
                <a:cs typeface="Britannic Bold"/>
              </a:rPr>
              <a:t>dans la correspondance...</a:t>
            </a:r>
          </a:p>
          <a:p>
            <a:pPr algn="ctr"/>
            <a:endParaRPr lang="fr-FR" sz="2800" dirty="0">
              <a:latin typeface="Britannic Bold"/>
              <a:cs typeface="Britannic Bold"/>
            </a:endParaRPr>
          </a:p>
          <a:p>
            <a:pPr algn="ctr"/>
            <a:endParaRPr lang="fr-FR" sz="2800" dirty="0" smtClean="0">
              <a:latin typeface="Britannic Bold"/>
              <a:cs typeface="Britannic Bold"/>
            </a:endParaRPr>
          </a:p>
          <a:p>
            <a:pPr algn="ctr"/>
            <a:endParaRPr lang="fr-FR" sz="2800" dirty="0" smtClean="0">
              <a:latin typeface="Britannic Bold"/>
              <a:cs typeface="Britannic Bold"/>
            </a:endParaRPr>
          </a:p>
          <a:p>
            <a:pPr algn="ctr"/>
            <a:r>
              <a:rPr lang="fr-FR" sz="2800" dirty="0" smtClean="0">
                <a:latin typeface="Britannic Bold"/>
                <a:cs typeface="Britannic Bold"/>
              </a:rPr>
              <a:t>Les lettres et le service postal</a:t>
            </a:r>
          </a:p>
          <a:p>
            <a:pPr algn="ctr"/>
            <a:endParaRPr lang="fr-FR" sz="2800" dirty="0" smtClean="0">
              <a:latin typeface="Britannic Bold"/>
              <a:cs typeface="Britannic Bold"/>
            </a:endParaRPr>
          </a:p>
          <a:p>
            <a:pPr algn="ctr"/>
            <a:endParaRPr lang="fr-FR" sz="2800" dirty="0">
              <a:latin typeface="Britannic Bold"/>
              <a:cs typeface="Britannic Bold"/>
            </a:endParaRPr>
          </a:p>
          <a:p>
            <a:pPr algn="ctr"/>
            <a:r>
              <a:rPr lang="fr-FR" sz="2400" dirty="0" smtClean="0">
                <a:latin typeface="+mj-lt"/>
                <a:cs typeface="Britannic Bold"/>
              </a:rPr>
              <a:t>Plus de soixante-dix lettres sont écrites durant le séjour, majoritairement à JMM.</a:t>
            </a:r>
            <a:endParaRPr lang="fr-FR" sz="2400" dirty="0">
              <a:latin typeface="+mj-lt"/>
              <a:cs typeface="Britannic Bold"/>
            </a:endParaRPr>
          </a:p>
          <a:p>
            <a:pPr algn="ctr"/>
            <a:endParaRPr lang="fr-FR" sz="2800" dirty="0">
              <a:latin typeface="Britannic Bold"/>
              <a:cs typeface="Britannic Bold"/>
            </a:endParaRPr>
          </a:p>
          <a:p>
            <a:pPr algn="ctr"/>
            <a:endParaRPr lang="fr-FR" sz="2800" dirty="0">
              <a:latin typeface="Britannic Bold"/>
              <a:cs typeface="Britannic Bold"/>
            </a:endParaRPr>
          </a:p>
        </p:txBody>
      </p:sp>
    </p:spTree>
    <p:extLst>
      <p:ext uri="{BB962C8B-B14F-4D97-AF65-F5344CB8AC3E}">
        <p14:creationId xmlns:p14="http://schemas.microsoft.com/office/powerpoint/2010/main" val="231707577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Narcisses (1).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1688" y="54071"/>
            <a:ext cx="9036000" cy="5832807"/>
          </a:xfrm>
          <a:prstGeom prst="rect">
            <a:avLst/>
          </a:prstGeom>
          <a:ln w="12700" cmpd="sng">
            <a:solidFill>
              <a:schemeClr val="tx1"/>
            </a:solidFill>
          </a:ln>
        </p:spPr>
      </p:pic>
      <p:sp>
        <p:nvSpPr>
          <p:cNvPr id="2" name="ZoneTexte 1"/>
          <p:cNvSpPr txBox="1"/>
          <p:nvPr/>
        </p:nvSpPr>
        <p:spPr>
          <a:xfrm>
            <a:off x="1971493" y="6040209"/>
            <a:ext cx="5102254" cy="523220"/>
          </a:xfrm>
          <a:prstGeom prst="rect">
            <a:avLst/>
          </a:prstGeom>
          <a:noFill/>
        </p:spPr>
        <p:txBody>
          <a:bodyPr wrap="square" rtlCol="0">
            <a:spAutoFit/>
          </a:bodyPr>
          <a:lstStyle/>
          <a:p>
            <a:pPr algn="ctr"/>
            <a:r>
              <a:rPr lang="fr-FR" sz="2800" dirty="0" smtClean="0">
                <a:latin typeface="Britannic Bold"/>
                <a:cs typeface="Britannic Bold"/>
              </a:rPr>
              <a:t>Les fleurs...</a:t>
            </a:r>
            <a:endParaRPr lang="fr-FR" sz="2800" dirty="0">
              <a:latin typeface="Britannic Bold"/>
              <a:cs typeface="Britannic Bold"/>
            </a:endParaRPr>
          </a:p>
        </p:txBody>
      </p:sp>
    </p:spTree>
    <p:extLst>
      <p:ext uri="{BB962C8B-B14F-4D97-AF65-F5344CB8AC3E}">
        <p14:creationId xmlns:p14="http://schemas.microsoft.com/office/powerpoint/2010/main" val="140037425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es cales (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840" y="66811"/>
            <a:ext cx="9000000" cy="5812097"/>
          </a:xfrm>
          <a:prstGeom prst="rect">
            <a:avLst/>
          </a:prstGeom>
          <a:ln w="12700" cmpd="sng">
            <a:solidFill>
              <a:schemeClr val="tx1"/>
            </a:solidFill>
          </a:ln>
        </p:spPr>
      </p:pic>
      <p:sp>
        <p:nvSpPr>
          <p:cNvPr id="3" name="ZoneTexte 2"/>
          <p:cNvSpPr txBox="1"/>
          <p:nvPr/>
        </p:nvSpPr>
        <p:spPr>
          <a:xfrm>
            <a:off x="3101225" y="6040209"/>
            <a:ext cx="3115993" cy="523220"/>
          </a:xfrm>
          <a:prstGeom prst="rect">
            <a:avLst/>
          </a:prstGeom>
          <a:noFill/>
        </p:spPr>
        <p:txBody>
          <a:bodyPr wrap="square" rtlCol="0">
            <a:spAutoFit/>
          </a:bodyPr>
          <a:lstStyle/>
          <a:p>
            <a:pPr algn="ctr"/>
            <a:r>
              <a:rPr lang="fr-FR" sz="2800" dirty="0" smtClean="0">
                <a:latin typeface="Britannic Bold"/>
                <a:cs typeface="Britannic Bold"/>
              </a:rPr>
              <a:t>La mer...</a:t>
            </a:r>
            <a:endParaRPr lang="fr-FR" sz="2800" dirty="0">
              <a:latin typeface="Britannic Bold"/>
              <a:cs typeface="Britannic Bold"/>
            </a:endParaRPr>
          </a:p>
        </p:txBody>
      </p:sp>
    </p:spTree>
    <p:extLst>
      <p:ext uri="{BB962C8B-B14F-4D97-AF65-F5344CB8AC3E}">
        <p14:creationId xmlns:p14="http://schemas.microsoft.com/office/powerpoint/2010/main" val="372589087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92181" y="620266"/>
            <a:ext cx="6483038" cy="5170646"/>
          </a:xfrm>
          <a:prstGeom prst="rect">
            <a:avLst/>
          </a:prstGeom>
          <a:noFill/>
        </p:spPr>
        <p:txBody>
          <a:bodyPr wrap="square" rtlCol="0">
            <a:spAutoFit/>
          </a:bodyPr>
          <a:lstStyle/>
          <a:p>
            <a:pPr algn="ctr"/>
            <a:r>
              <a:rPr lang="fr-FR" sz="6600" dirty="0" smtClean="0">
                <a:latin typeface="Britannic Bold"/>
                <a:cs typeface="Britannic Bold"/>
              </a:rPr>
              <a:t>Katherine et John vous remercient de votre attention… et…</a:t>
            </a:r>
            <a:endParaRPr lang="fr-FR" sz="6600" dirty="0">
              <a:latin typeface="Britannic Bold"/>
              <a:cs typeface="Britannic Bold"/>
            </a:endParaRPr>
          </a:p>
        </p:txBody>
      </p:sp>
    </p:spTree>
    <p:extLst>
      <p:ext uri="{BB962C8B-B14F-4D97-AF65-F5344CB8AC3E}">
        <p14:creationId xmlns:p14="http://schemas.microsoft.com/office/powerpoint/2010/main" val="364471138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r 8"/>
          <p:cNvGrpSpPr/>
          <p:nvPr/>
        </p:nvGrpSpPr>
        <p:grpSpPr>
          <a:xfrm>
            <a:off x="0" y="0"/>
            <a:ext cx="9144000" cy="6858000"/>
            <a:chOff x="0" y="0"/>
            <a:chExt cx="9144000" cy="6858000"/>
          </a:xfrm>
        </p:grpSpPr>
        <p:sp>
          <p:nvSpPr>
            <p:cNvPr id="2" name="ZoneTexte 1"/>
            <p:cNvSpPr txBox="1"/>
            <p:nvPr/>
          </p:nvSpPr>
          <p:spPr>
            <a:xfrm>
              <a:off x="169828" y="1011624"/>
              <a:ext cx="8808957" cy="4001095"/>
            </a:xfrm>
            <a:prstGeom prst="rect">
              <a:avLst/>
            </a:prstGeom>
            <a:noFill/>
          </p:spPr>
          <p:txBody>
            <a:bodyPr wrap="square" rtlCol="0">
              <a:spAutoFit/>
            </a:bodyPr>
            <a:lstStyle/>
            <a:p>
              <a:pPr algn="ctr">
                <a:spcAft>
                  <a:spcPts val="1200"/>
                </a:spcAft>
              </a:pPr>
              <a:r>
                <a:rPr lang="fr-FR" sz="3400" dirty="0" smtClean="0"/>
                <a:t>Avant de nous quitter,</a:t>
              </a:r>
            </a:p>
            <a:p>
              <a:pPr algn="ctr">
                <a:spcAft>
                  <a:spcPts val="1200"/>
                </a:spcAft>
              </a:pPr>
              <a:r>
                <a:rPr lang="fr-FR" sz="3400" dirty="0" smtClean="0"/>
                <a:t>je souhaite remercier chaleureusement</a:t>
              </a:r>
            </a:p>
            <a:p>
              <a:pPr algn="ctr">
                <a:spcAft>
                  <a:spcPts val="1200"/>
                </a:spcAft>
              </a:pPr>
              <a:r>
                <a:rPr lang="fr-FR" sz="3400" dirty="0"/>
                <a:t>m</a:t>
              </a:r>
              <a:r>
                <a:rPr lang="fr-FR" sz="3400" dirty="0" smtClean="0"/>
                <a:t>on épouse Coralie</a:t>
              </a:r>
            </a:p>
            <a:p>
              <a:pPr algn="ctr">
                <a:spcAft>
                  <a:spcPts val="1200"/>
                </a:spcAft>
              </a:pPr>
              <a:r>
                <a:rPr lang="fr-FR" sz="3400" dirty="0" smtClean="0"/>
                <a:t>pour son indéfectible soutien moral et technique</a:t>
              </a:r>
            </a:p>
            <a:p>
              <a:pPr algn="ctr">
                <a:spcAft>
                  <a:spcPts val="1200"/>
                </a:spcAft>
              </a:pPr>
              <a:r>
                <a:rPr lang="fr-FR" sz="3400" dirty="0" smtClean="0"/>
                <a:t>et ma fille Ninon</a:t>
              </a:r>
            </a:p>
            <a:p>
              <a:pPr algn="ctr">
                <a:spcAft>
                  <a:spcPts val="1200"/>
                </a:spcAft>
              </a:pPr>
              <a:r>
                <a:rPr lang="fr-FR" sz="3400" dirty="0" smtClean="0"/>
                <a:t>pour sa grande patience.</a:t>
              </a:r>
              <a:endParaRPr lang="fr-FR" sz="3400" dirty="0"/>
            </a:p>
          </p:txBody>
        </p:sp>
        <p:sp>
          <p:nvSpPr>
            <p:cNvPr id="6" name="Rectangle 5"/>
            <p:cNvSpPr/>
            <p:nvPr/>
          </p:nvSpPr>
          <p:spPr>
            <a:xfrm>
              <a:off x="0" y="0"/>
              <a:ext cx="9144000" cy="6858000"/>
            </a:xfrm>
            <a:prstGeom prst="rect">
              <a:avLst/>
            </a:prstGeom>
            <a:noFill/>
            <a:ln w="2540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45867243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2445" y="324899"/>
            <a:ext cx="8853260" cy="5852884"/>
          </a:xfrm>
          <a:prstGeom prst="rect">
            <a:avLst/>
          </a:prstGeom>
          <a:noFill/>
        </p:spPr>
        <p:txBody>
          <a:bodyPr wrap="square" rtlCol="0">
            <a:spAutoFit/>
          </a:bodyPr>
          <a:lstStyle/>
          <a:p>
            <a:pPr algn="ctr">
              <a:lnSpc>
                <a:spcPct val="150000"/>
              </a:lnSpc>
            </a:pPr>
            <a:r>
              <a:rPr lang="fr-FR" sz="4000" dirty="0" smtClean="0"/>
              <a:t>Si vous souhaitez poursuivre l’aventure, prenez le temps de visiter</a:t>
            </a:r>
            <a:br>
              <a:rPr lang="fr-FR" sz="4000" dirty="0" smtClean="0"/>
            </a:br>
            <a:r>
              <a:rPr lang="fr-FR" sz="4000" dirty="0" smtClean="0"/>
              <a:t>le site de notre association :</a:t>
            </a:r>
          </a:p>
          <a:p>
            <a:pPr algn="ctr">
              <a:lnSpc>
                <a:spcPct val="150000"/>
              </a:lnSpc>
            </a:pPr>
            <a:endParaRPr lang="fr-FR" sz="4400" dirty="0" smtClean="0"/>
          </a:p>
          <a:p>
            <a:pPr algn="ctr">
              <a:lnSpc>
                <a:spcPct val="150000"/>
              </a:lnSpc>
            </a:pPr>
            <a:r>
              <a:rPr lang="fr-FR" sz="4400" b="1" dirty="0" err="1" smtClean="0"/>
              <a:t>www.katherinemansfieldsociety.org</a:t>
            </a:r>
            <a:endParaRPr lang="fr-FR" sz="4400" b="1" dirty="0" smtClean="0"/>
          </a:p>
          <a:p>
            <a:pPr algn="ctr">
              <a:lnSpc>
                <a:spcPct val="150000"/>
              </a:lnSpc>
            </a:pPr>
            <a:endParaRPr lang="fr-FR" sz="4400" dirty="0"/>
          </a:p>
        </p:txBody>
      </p:sp>
    </p:spTree>
    <p:extLst>
      <p:ext uri="{BB962C8B-B14F-4D97-AF65-F5344CB8AC3E}">
        <p14:creationId xmlns:p14="http://schemas.microsoft.com/office/powerpoint/2010/main" val="392403622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tiquette BR (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9572" y="59074"/>
            <a:ext cx="7415999" cy="6740319"/>
          </a:xfrm>
          <a:prstGeom prst="rect">
            <a:avLst/>
          </a:prstGeom>
        </p:spPr>
      </p:pic>
    </p:spTree>
    <p:extLst>
      <p:ext uri="{BB962C8B-B14F-4D97-AF65-F5344CB8AC3E}">
        <p14:creationId xmlns:p14="http://schemas.microsoft.com/office/powerpoint/2010/main" val="63116710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er 28"/>
          <p:cNvGrpSpPr/>
          <p:nvPr/>
        </p:nvGrpSpPr>
        <p:grpSpPr>
          <a:xfrm>
            <a:off x="29364" y="36705"/>
            <a:ext cx="9059001" cy="6835975"/>
            <a:chOff x="29364" y="36705"/>
            <a:chExt cx="9059001" cy="6835975"/>
          </a:xfrm>
        </p:grpSpPr>
        <p:grpSp>
          <p:nvGrpSpPr>
            <p:cNvPr id="27" name="Grouper 26"/>
            <p:cNvGrpSpPr/>
            <p:nvPr/>
          </p:nvGrpSpPr>
          <p:grpSpPr>
            <a:xfrm>
              <a:off x="7293432" y="663861"/>
              <a:ext cx="1794933" cy="6208819"/>
              <a:chOff x="7293432" y="663861"/>
              <a:chExt cx="1794933" cy="6208819"/>
            </a:xfrm>
          </p:grpSpPr>
          <p:sp>
            <p:nvSpPr>
              <p:cNvPr id="9" name="ZoneTexte 8"/>
              <p:cNvSpPr txBox="1"/>
              <p:nvPr/>
            </p:nvSpPr>
            <p:spPr>
              <a:xfrm>
                <a:off x="7306733" y="5179909"/>
                <a:ext cx="1735667" cy="1692771"/>
              </a:xfrm>
              <a:prstGeom prst="rect">
                <a:avLst/>
              </a:prstGeom>
              <a:noFill/>
            </p:spPr>
            <p:txBody>
              <a:bodyPr wrap="square" rtlCol="0">
                <a:spAutoFit/>
              </a:bodyPr>
              <a:lstStyle/>
              <a:p>
                <a:pPr algn="ctr"/>
                <a:r>
                  <a:rPr lang="fr-FR" sz="1600" dirty="0" smtClean="0">
                    <a:cs typeface="Book Antiqua"/>
                  </a:rPr>
                  <a:t>Source : IGN</a:t>
                </a:r>
              </a:p>
              <a:p>
                <a:pPr algn="ctr"/>
                <a:r>
                  <a:rPr lang="fr-FR" sz="1600" dirty="0" smtClean="0">
                    <a:cs typeface="Book Antiqua"/>
                  </a:rPr>
                  <a:t>Mission aérienne   </a:t>
                </a:r>
                <a:r>
                  <a:rPr lang="fr-FR" sz="1600" dirty="0" smtClean="0"/>
                  <a:t>C3246</a:t>
                </a:r>
                <a:r>
                  <a:rPr lang="fr-FR" sz="1600" dirty="0"/>
                  <a:t>-</a:t>
                </a:r>
                <a:r>
                  <a:rPr lang="fr-FR" sz="1600" dirty="0" smtClean="0"/>
                  <a:t>0451</a:t>
                </a:r>
              </a:p>
              <a:p>
                <a:pPr algn="ctr"/>
                <a:r>
                  <a:rPr lang="fr-FR" sz="1600" dirty="0" smtClean="0"/>
                  <a:t>1932_NP7_1002</a:t>
                </a:r>
              </a:p>
              <a:p>
                <a:pPr algn="ctr"/>
                <a:endParaRPr lang="fr-FR" sz="400" dirty="0" smtClean="0">
                  <a:cs typeface="Book Antiqua"/>
                </a:endParaRPr>
              </a:p>
              <a:p>
                <a:pPr algn="ctr"/>
                <a:r>
                  <a:rPr lang="fr-FR" sz="1600" dirty="0" smtClean="0">
                    <a:cs typeface="Book Antiqua"/>
                  </a:rPr>
                  <a:t>Cliché n°</a:t>
                </a:r>
                <a:r>
                  <a:rPr lang="fr-FR" sz="1600" dirty="0">
                    <a:cs typeface="Book Antiqua"/>
                  </a:rPr>
                  <a:t>2</a:t>
                </a:r>
                <a:r>
                  <a:rPr lang="fr-FR" sz="1600" dirty="0" smtClean="0">
                    <a:cs typeface="Book Antiqua"/>
                  </a:rPr>
                  <a:t> du 03/06/1932</a:t>
                </a:r>
                <a:endParaRPr lang="fr-FR" sz="1600" dirty="0">
                  <a:cs typeface="Book Antiqua"/>
                </a:endParaRPr>
              </a:p>
            </p:txBody>
          </p:sp>
          <p:sp>
            <p:nvSpPr>
              <p:cNvPr id="24" name="ZoneTexte 23"/>
              <p:cNvSpPr txBox="1"/>
              <p:nvPr/>
            </p:nvSpPr>
            <p:spPr>
              <a:xfrm>
                <a:off x="7293432" y="663861"/>
                <a:ext cx="1794933" cy="2862322"/>
              </a:xfrm>
              <a:prstGeom prst="rect">
                <a:avLst/>
              </a:prstGeom>
              <a:noFill/>
            </p:spPr>
            <p:txBody>
              <a:bodyPr wrap="square" rtlCol="0">
                <a:spAutoFit/>
              </a:bodyPr>
              <a:lstStyle/>
              <a:p>
                <a:pPr algn="ctr"/>
                <a:r>
                  <a:rPr lang="fr-FR" sz="3600" dirty="0" smtClean="0"/>
                  <a:t>Vue partielle de Bandol en 1932</a:t>
                </a:r>
                <a:endParaRPr lang="fr-FR" sz="3600" dirty="0"/>
              </a:p>
            </p:txBody>
          </p:sp>
        </p:grpSp>
        <p:grpSp>
          <p:nvGrpSpPr>
            <p:cNvPr id="6" name="Grouper 5"/>
            <p:cNvGrpSpPr/>
            <p:nvPr/>
          </p:nvGrpSpPr>
          <p:grpSpPr>
            <a:xfrm>
              <a:off x="29364" y="36705"/>
              <a:ext cx="7186734" cy="6793615"/>
              <a:chOff x="0" y="0"/>
              <a:chExt cx="7186734" cy="6793615"/>
            </a:xfrm>
          </p:grpSpPr>
          <p:grpSp>
            <p:nvGrpSpPr>
              <p:cNvPr id="3" name="Grouper 2"/>
              <p:cNvGrpSpPr/>
              <p:nvPr/>
            </p:nvGrpSpPr>
            <p:grpSpPr>
              <a:xfrm>
                <a:off x="0" y="0"/>
                <a:ext cx="7186734" cy="6793615"/>
                <a:chOff x="0" y="0"/>
                <a:chExt cx="7186734" cy="6793615"/>
              </a:xfrm>
            </p:grpSpPr>
            <p:pic>
              <p:nvPicPr>
                <p:cNvPr id="5" name="Imag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7186734" cy="6793615"/>
                </a:xfrm>
                <a:prstGeom prst="rect">
                  <a:avLst/>
                </a:prstGeom>
                <a:ln w="12700" cmpd="sng">
                  <a:solidFill>
                    <a:schemeClr val="tx1"/>
                  </a:solidFill>
                </a:ln>
              </p:spPr>
            </p:pic>
            <p:sp>
              <p:nvSpPr>
                <p:cNvPr id="8" name="ZoneTexte 7"/>
                <p:cNvSpPr txBox="1"/>
                <p:nvPr/>
              </p:nvSpPr>
              <p:spPr>
                <a:xfrm>
                  <a:off x="194126" y="2810809"/>
                  <a:ext cx="1903186" cy="369332"/>
                </a:xfrm>
                <a:prstGeom prst="rect">
                  <a:avLst/>
                </a:prstGeom>
                <a:noFill/>
                <a:ln w="12700" cmpd="sng">
                  <a:noFill/>
                </a:ln>
              </p:spPr>
              <p:txBody>
                <a:bodyPr wrap="square" rtlCol="0">
                  <a:spAutoFit/>
                </a:bodyPr>
                <a:lstStyle/>
                <a:p>
                  <a:r>
                    <a:rPr lang="fr-FR" b="1" dirty="0" smtClean="0">
                      <a:ln>
                        <a:solidFill>
                          <a:srgbClr val="0000FF"/>
                        </a:solidFill>
                      </a:ln>
                      <a:latin typeface="+mj-lt"/>
                      <a:cs typeface="Cambria"/>
                    </a:rPr>
                    <a:t>Anse de </a:t>
                  </a:r>
                  <a:r>
                    <a:rPr lang="fr-FR" b="1" dirty="0" err="1" smtClean="0">
                      <a:ln>
                        <a:solidFill>
                          <a:srgbClr val="0000FF"/>
                        </a:solidFill>
                      </a:ln>
                      <a:latin typeface="+mj-lt"/>
                      <a:cs typeface="Cambria"/>
                    </a:rPr>
                    <a:t>Rènecros</a:t>
                  </a:r>
                  <a:endParaRPr lang="fr-FR" b="1" dirty="0">
                    <a:ln>
                      <a:solidFill>
                        <a:srgbClr val="0000FF"/>
                      </a:solidFill>
                    </a:ln>
                    <a:latin typeface="+mj-lt"/>
                    <a:cs typeface="Cambria"/>
                  </a:endParaRPr>
                </a:p>
              </p:txBody>
            </p:sp>
            <p:sp>
              <p:nvSpPr>
                <p:cNvPr id="10" name="ZoneTexte 9"/>
                <p:cNvSpPr txBox="1"/>
                <p:nvPr/>
              </p:nvSpPr>
              <p:spPr>
                <a:xfrm>
                  <a:off x="5034643" y="3332113"/>
                  <a:ext cx="1651000" cy="369332"/>
                </a:xfrm>
                <a:prstGeom prst="rect">
                  <a:avLst/>
                </a:prstGeom>
                <a:noFill/>
                <a:ln w="12700" cmpd="sng">
                  <a:noFill/>
                </a:ln>
              </p:spPr>
              <p:txBody>
                <a:bodyPr wrap="square" rtlCol="0">
                  <a:spAutoFit/>
                </a:bodyPr>
                <a:lstStyle/>
                <a:p>
                  <a:r>
                    <a:rPr lang="fr-FR" b="1" dirty="0" smtClean="0">
                      <a:ln>
                        <a:solidFill>
                          <a:srgbClr val="0000FF"/>
                        </a:solidFill>
                      </a:ln>
                      <a:latin typeface="+mj-lt"/>
                      <a:cs typeface="Cambria"/>
                    </a:rPr>
                    <a:t>Baie de Bandol</a:t>
                  </a:r>
                  <a:endParaRPr lang="fr-FR" b="1" dirty="0">
                    <a:ln>
                      <a:solidFill>
                        <a:srgbClr val="0000FF"/>
                      </a:solidFill>
                    </a:ln>
                    <a:latin typeface="+mj-lt"/>
                    <a:cs typeface="Cambria"/>
                  </a:endParaRPr>
                </a:p>
              </p:txBody>
            </p:sp>
          </p:grpSp>
          <p:sp>
            <p:nvSpPr>
              <p:cNvPr id="11" name="ZoneTexte 10"/>
              <p:cNvSpPr txBox="1"/>
              <p:nvPr/>
            </p:nvSpPr>
            <p:spPr>
              <a:xfrm>
                <a:off x="1093409" y="4952770"/>
                <a:ext cx="1505857" cy="646331"/>
              </a:xfrm>
              <a:prstGeom prst="rect">
                <a:avLst/>
              </a:prstGeom>
              <a:noFill/>
              <a:ln w="12700" cmpd="sng">
                <a:noFill/>
              </a:ln>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Presqu’île </a:t>
                </a:r>
                <a:b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b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du Château</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grpSp>
      </p:grpSp>
      <p:grpSp>
        <p:nvGrpSpPr>
          <p:cNvPr id="23" name="Grouper 22"/>
          <p:cNvGrpSpPr/>
          <p:nvPr/>
        </p:nvGrpSpPr>
        <p:grpSpPr>
          <a:xfrm>
            <a:off x="35412" y="-25034"/>
            <a:ext cx="7010379" cy="4845742"/>
            <a:chOff x="6048" y="-61739"/>
            <a:chExt cx="7010379" cy="4845742"/>
          </a:xfrm>
        </p:grpSpPr>
        <p:sp>
          <p:nvSpPr>
            <p:cNvPr id="4" name="ZoneTexte 3"/>
            <p:cNvSpPr txBox="1"/>
            <p:nvPr/>
          </p:nvSpPr>
          <p:spPr>
            <a:xfrm>
              <a:off x="6048" y="391779"/>
              <a:ext cx="1505857" cy="369332"/>
            </a:xfrm>
            <a:prstGeom prst="rect">
              <a:avLst/>
            </a:prstGeom>
            <a:noFill/>
          </p:spPr>
          <p:txBody>
            <a:bodyPr wrap="square" rtlCol="0">
              <a:spAutoFit/>
            </a:bodyPr>
            <a:lstStyle/>
            <a:p>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Villa Pauline</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7" name="Connecteur 6"/>
            <p:cNvSpPr/>
            <p:nvPr/>
          </p:nvSpPr>
          <p:spPr>
            <a:xfrm>
              <a:off x="6048" y="780934"/>
              <a:ext cx="426860" cy="370418"/>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4256209" y="523037"/>
              <a:ext cx="1505857" cy="369332"/>
            </a:xfrm>
            <a:prstGeom prst="rect">
              <a:avLst/>
            </a:prstGeom>
            <a:noFill/>
          </p:spPr>
          <p:txBody>
            <a:bodyPr wrap="square" rtlCol="0">
              <a:spAutoFit/>
            </a:bodyPr>
            <a:lstStyle/>
            <a:p>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Villa Rustique</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16" name="ZoneTexte 15"/>
            <p:cNvSpPr txBox="1"/>
            <p:nvPr/>
          </p:nvSpPr>
          <p:spPr>
            <a:xfrm>
              <a:off x="5510570" y="1097907"/>
              <a:ext cx="1505857" cy="646331"/>
            </a:xfrm>
            <a:prstGeom prst="rect">
              <a:avLst/>
            </a:prstGeom>
            <a:noFill/>
          </p:spPr>
          <p:txBody>
            <a:bodyPr wrap="square" rtlCol="0">
              <a:spAutoFit/>
            </a:bodyPr>
            <a:lstStyle/>
            <a:p>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Place de </a:t>
              </a:r>
              <a:b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b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la Liberté</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17" name="ZoneTexte 16"/>
            <p:cNvSpPr txBox="1"/>
            <p:nvPr/>
          </p:nvSpPr>
          <p:spPr>
            <a:xfrm>
              <a:off x="3002038" y="4137672"/>
              <a:ext cx="1505857" cy="646331"/>
            </a:xfrm>
            <a:prstGeom prst="rect">
              <a:avLst/>
            </a:prstGeom>
            <a:noFill/>
          </p:spPr>
          <p:txBody>
            <a:bodyPr wrap="square" rtlCol="0">
              <a:spAutoFit/>
            </a:bodyPr>
            <a:lstStyle/>
            <a:p>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Grand Hôtel Beau Rivage</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2" name="Forme libre 1"/>
            <p:cNvSpPr>
              <a:spLocks/>
            </p:cNvSpPr>
            <p:nvPr/>
          </p:nvSpPr>
          <p:spPr>
            <a:xfrm>
              <a:off x="4910666" y="870858"/>
              <a:ext cx="612000" cy="902411"/>
            </a:xfrm>
            <a:custGeom>
              <a:avLst/>
              <a:gdLst>
                <a:gd name="connsiteX0" fmla="*/ 598715 w 598715"/>
                <a:gd name="connsiteY0" fmla="*/ 762000 h 876905"/>
                <a:gd name="connsiteX1" fmla="*/ 344715 w 598715"/>
                <a:gd name="connsiteY1" fmla="*/ 876905 h 876905"/>
                <a:gd name="connsiteX2" fmla="*/ 0 w 598715"/>
                <a:gd name="connsiteY2" fmla="*/ 108857 h 876905"/>
                <a:gd name="connsiteX3" fmla="*/ 302381 w 598715"/>
                <a:gd name="connsiteY3" fmla="*/ 0 h 876905"/>
                <a:gd name="connsiteX4" fmla="*/ 598715 w 598715"/>
                <a:gd name="connsiteY4" fmla="*/ 762000 h 876905"/>
                <a:gd name="connsiteX0" fmla="*/ 598715 w 598715"/>
                <a:gd name="connsiteY0" fmla="*/ 762000 h 900571"/>
                <a:gd name="connsiteX1" fmla="*/ 315133 w 598715"/>
                <a:gd name="connsiteY1" fmla="*/ 900571 h 900571"/>
                <a:gd name="connsiteX2" fmla="*/ 0 w 598715"/>
                <a:gd name="connsiteY2" fmla="*/ 108857 h 900571"/>
                <a:gd name="connsiteX3" fmla="*/ 302381 w 598715"/>
                <a:gd name="connsiteY3" fmla="*/ 0 h 900571"/>
                <a:gd name="connsiteX4" fmla="*/ 598715 w 598715"/>
                <a:gd name="connsiteY4" fmla="*/ 762000 h 900571"/>
                <a:gd name="connsiteX0" fmla="*/ 598715 w 598715"/>
                <a:gd name="connsiteY0" fmla="*/ 762000 h 882822"/>
                <a:gd name="connsiteX1" fmla="*/ 315133 w 598715"/>
                <a:gd name="connsiteY1" fmla="*/ 882822 h 882822"/>
                <a:gd name="connsiteX2" fmla="*/ 0 w 598715"/>
                <a:gd name="connsiteY2" fmla="*/ 108857 h 882822"/>
                <a:gd name="connsiteX3" fmla="*/ 302381 w 598715"/>
                <a:gd name="connsiteY3" fmla="*/ 0 h 882822"/>
                <a:gd name="connsiteX4" fmla="*/ 598715 w 598715"/>
                <a:gd name="connsiteY4" fmla="*/ 762000 h 882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5" h="882822">
                  <a:moveTo>
                    <a:pt x="598715" y="762000"/>
                  </a:moveTo>
                  <a:lnTo>
                    <a:pt x="315133" y="882822"/>
                  </a:lnTo>
                  <a:lnTo>
                    <a:pt x="0" y="108857"/>
                  </a:lnTo>
                  <a:lnTo>
                    <a:pt x="302381" y="0"/>
                  </a:lnTo>
                  <a:lnTo>
                    <a:pt x="598715" y="762000"/>
                  </a:lnTo>
                  <a:close/>
                </a:path>
              </a:pathLst>
            </a:cu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Forme libre 17"/>
            <p:cNvSpPr/>
            <p:nvPr/>
          </p:nvSpPr>
          <p:spPr>
            <a:xfrm>
              <a:off x="2558144" y="3973284"/>
              <a:ext cx="544285" cy="580572"/>
            </a:xfrm>
            <a:custGeom>
              <a:avLst/>
              <a:gdLst>
                <a:gd name="connsiteX0" fmla="*/ 241905 w 532190"/>
                <a:gd name="connsiteY0" fmla="*/ 0 h 580572"/>
                <a:gd name="connsiteX1" fmla="*/ 532190 w 532190"/>
                <a:gd name="connsiteY1" fmla="*/ 120953 h 580572"/>
                <a:gd name="connsiteX2" fmla="*/ 308429 w 532190"/>
                <a:gd name="connsiteY2" fmla="*/ 580572 h 580572"/>
                <a:gd name="connsiteX3" fmla="*/ 0 w 532190"/>
                <a:gd name="connsiteY3" fmla="*/ 423334 h 580572"/>
                <a:gd name="connsiteX4" fmla="*/ 241905 w 532190"/>
                <a:gd name="connsiteY4" fmla="*/ 0 h 580572"/>
                <a:gd name="connsiteX0" fmla="*/ 241905 w 538237"/>
                <a:gd name="connsiteY0" fmla="*/ 0 h 580572"/>
                <a:gd name="connsiteX1" fmla="*/ 538237 w 538237"/>
                <a:gd name="connsiteY1" fmla="*/ 145143 h 580572"/>
                <a:gd name="connsiteX2" fmla="*/ 308429 w 538237"/>
                <a:gd name="connsiteY2" fmla="*/ 580572 h 580572"/>
                <a:gd name="connsiteX3" fmla="*/ 0 w 538237"/>
                <a:gd name="connsiteY3" fmla="*/ 423334 h 580572"/>
                <a:gd name="connsiteX4" fmla="*/ 241905 w 538237"/>
                <a:gd name="connsiteY4" fmla="*/ 0 h 580572"/>
                <a:gd name="connsiteX0" fmla="*/ 241905 w 538237"/>
                <a:gd name="connsiteY0" fmla="*/ 0 h 580572"/>
                <a:gd name="connsiteX1" fmla="*/ 538237 w 538237"/>
                <a:gd name="connsiteY1" fmla="*/ 163286 h 580572"/>
                <a:gd name="connsiteX2" fmla="*/ 308429 w 538237"/>
                <a:gd name="connsiteY2" fmla="*/ 580572 h 580572"/>
                <a:gd name="connsiteX3" fmla="*/ 0 w 538237"/>
                <a:gd name="connsiteY3" fmla="*/ 423334 h 580572"/>
                <a:gd name="connsiteX4" fmla="*/ 241905 w 538237"/>
                <a:gd name="connsiteY4" fmla="*/ 0 h 580572"/>
                <a:gd name="connsiteX0" fmla="*/ 241905 w 556380"/>
                <a:gd name="connsiteY0" fmla="*/ 0 h 580572"/>
                <a:gd name="connsiteX1" fmla="*/ 556380 w 556380"/>
                <a:gd name="connsiteY1" fmla="*/ 145143 h 580572"/>
                <a:gd name="connsiteX2" fmla="*/ 308429 w 556380"/>
                <a:gd name="connsiteY2" fmla="*/ 580572 h 580572"/>
                <a:gd name="connsiteX3" fmla="*/ 0 w 556380"/>
                <a:gd name="connsiteY3" fmla="*/ 423334 h 580572"/>
                <a:gd name="connsiteX4" fmla="*/ 241905 w 556380"/>
                <a:gd name="connsiteY4" fmla="*/ 0 h 580572"/>
                <a:gd name="connsiteX0" fmla="*/ 241905 w 544285"/>
                <a:gd name="connsiteY0" fmla="*/ 0 h 580572"/>
                <a:gd name="connsiteX1" fmla="*/ 544285 w 544285"/>
                <a:gd name="connsiteY1" fmla="*/ 157239 h 580572"/>
                <a:gd name="connsiteX2" fmla="*/ 308429 w 544285"/>
                <a:gd name="connsiteY2" fmla="*/ 580572 h 580572"/>
                <a:gd name="connsiteX3" fmla="*/ 0 w 544285"/>
                <a:gd name="connsiteY3" fmla="*/ 423334 h 580572"/>
                <a:gd name="connsiteX4" fmla="*/ 241905 w 544285"/>
                <a:gd name="connsiteY4" fmla="*/ 0 h 58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5" h="580572">
                  <a:moveTo>
                    <a:pt x="241905" y="0"/>
                  </a:moveTo>
                  <a:lnTo>
                    <a:pt x="544285" y="157239"/>
                  </a:lnTo>
                  <a:lnTo>
                    <a:pt x="308429" y="580572"/>
                  </a:lnTo>
                  <a:lnTo>
                    <a:pt x="0" y="423334"/>
                  </a:lnTo>
                  <a:lnTo>
                    <a:pt x="241905" y="0"/>
                  </a:lnTo>
                  <a:close/>
                </a:path>
              </a:pathLst>
            </a:cu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Connecteur 18"/>
            <p:cNvSpPr/>
            <p:nvPr/>
          </p:nvSpPr>
          <p:spPr>
            <a:xfrm>
              <a:off x="4163181" y="1891126"/>
              <a:ext cx="426860" cy="370418"/>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ZoneTexte 19"/>
            <p:cNvSpPr txBox="1"/>
            <p:nvPr/>
          </p:nvSpPr>
          <p:spPr>
            <a:xfrm>
              <a:off x="4505377" y="2095022"/>
              <a:ext cx="1505857" cy="369332"/>
            </a:xfrm>
            <a:prstGeom prst="rect">
              <a:avLst/>
            </a:prstGeom>
            <a:noFill/>
          </p:spPr>
          <p:txBody>
            <a:bodyPr wrap="square" rtlCol="0">
              <a:spAutoFit/>
            </a:bodyPr>
            <a:lstStyle/>
            <a:p>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Palais d’Azur</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21" name="Forme libre 20"/>
            <p:cNvSpPr/>
            <p:nvPr/>
          </p:nvSpPr>
          <p:spPr>
            <a:xfrm>
              <a:off x="2080379" y="362857"/>
              <a:ext cx="786191" cy="1143000"/>
            </a:xfrm>
            <a:custGeom>
              <a:avLst/>
              <a:gdLst>
                <a:gd name="connsiteX0" fmla="*/ 36286 w 762000"/>
                <a:gd name="connsiteY0" fmla="*/ 0 h 1143000"/>
                <a:gd name="connsiteX1" fmla="*/ 762000 w 762000"/>
                <a:gd name="connsiteY1" fmla="*/ 42333 h 1143000"/>
                <a:gd name="connsiteX2" fmla="*/ 707572 w 762000"/>
                <a:gd name="connsiteY2" fmla="*/ 1143000 h 1143000"/>
                <a:gd name="connsiteX3" fmla="*/ 0 w 762000"/>
                <a:gd name="connsiteY3" fmla="*/ 1094619 h 1143000"/>
                <a:gd name="connsiteX4" fmla="*/ 36286 w 762000"/>
                <a:gd name="connsiteY4" fmla="*/ 0 h 1143000"/>
                <a:gd name="connsiteX0" fmla="*/ 60477 w 786191"/>
                <a:gd name="connsiteY0" fmla="*/ 0 h 1143000"/>
                <a:gd name="connsiteX1" fmla="*/ 786191 w 786191"/>
                <a:gd name="connsiteY1" fmla="*/ 42333 h 1143000"/>
                <a:gd name="connsiteX2" fmla="*/ 731763 w 786191"/>
                <a:gd name="connsiteY2" fmla="*/ 1143000 h 1143000"/>
                <a:gd name="connsiteX3" fmla="*/ 0 w 786191"/>
                <a:gd name="connsiteY3" fmla="*/ 1112762 h 1143000"/>
                <a:gd name="connsiteX4" fmla="*/ 60477 w 786191"/>
                <a:gd name="connsiteY4" fmla="*/ 0 h 1143000"/>
                <a:gd name="connsiteX0" fmla="*/ 60477 w 786191"/>
                <a:gd name="connsiteY0" fmla="*/ 0 h 1143000"/>
                <a:gd name="connsiteX1" fmla="*/ 786191 w 786191"/>
                <a:gd name="connsiteY1" fmla="*/ 42333 h 1143000"/>
                <a:gd name="connsiteX2" fmla="*/ 731763 w 786191"/>
                <a:gd name="connsiteY2" fmla="*/ 1143000 h 1143000"/>
                <a:gd name="connsiteX3" fmla="*/ 0 w 786191"/>
                <a:gd name="connsiteY3" fmla="*/ 1094619 h 1143000"/>
                <a:gd name="connsiteX4" fmla="*/ 60477 w 786191"/>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191" h="1143000">
                  <a:moveTo>
                    <a:pt x="60477" y="0"/>
                  </a:moveTo>
                  <a:lnTo>
                    <a:pt x="786191" y="42333"/>
                  </a:lnTo>
                  <a:lnTo>
                    <a:pt x="731763" y="1143000"/>
                  </a:lnTo>
                  <a:lnTo>
                    <a:pt x="0" y="1094619"/>
                  </a:lnTo>
                  <a:lnTo>
                    <a:pt x="60477" y="0"/>
                  </a:lnTo>
                  <a:close/>
                </a:path>
              </a:pathLst>
            </a:cu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p:cNvSpPr txBox="1"/>
            <p:nvPr/>
          </p:nvSpPr>
          <p:spPr>
            <a:xfrm>
              <a:off x="1312334" y="-61739"/>
              <a:ext cx="2317448" cy="584776"/>
            </a:xfrm>
            <a:prstGeom prst="rect">
              <a:avLst/>
            </a:prstGeom>
            <a:noFill/>
          </p:spPr>
          <p:txBody>
            <a:bodyPr wrap="square" rtlCol="0">
              <a:spAutoFit/>
            </a:bodyPr>
            <a:lstStyle/>
            <a:p>
              <a:pPr algn="ctr"/>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Hôpital auxiliaire</a:t>
              </a:r>
              <a:b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br>
              <a:r>
                <a:rPr lang="fr-FR" sz="1400"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(Ecole Primaire Supérieure)</a:t>
              </a:r>
              <a:endParaRPr lang="fr-FR" sz="1400"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22" name="Forme libre 21"/>
            <p:cNvSpPr/>
            <p:nvPr/>
          </p:nvSpPr>
          <p:spPr>
            <a:xfrm>
              <a:off x="3634619" y="18143"/>
              <a:ext cx="1257905" cy="665238"/>
            </a:xfrm>
            <a:custGeom>
              <a:avLst/>
              <a:gdLst>
                <a:gd name="connsiteX0" fmla="*/ 0 w 1257905"/>
                <a:gd name="connsiteY0" fmla="*/ 193524 h 665238"/>
                <a:gd name="connsiteX1" fmla="*/ 1130905 w 1257905"/>
                <a:gd name="connsiteY1" fmla="*/ 0 h 665238"/>
                <a:gd name="connsiteX2" fmla="*/ 1257905 w 1257905"/>
                <a:gd name="connsiteY2" fmla="*/ 399143 h 665238"/>
                <a:gd name="connsiteX3" fmla="*/ 102810 w 1257905"/>
                <a:gd name="connsiteY3" fmla="*/ 665238 h 665238"/>
                <a:gd name="connsiteX4" fmla="*/ 0 w 1257905"/>
                <a:gd name="connsiteY4" fmla="*/ 193524 h 665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05" h="665238">
                  <a:moveTo>
                    <a:pt x="0" y="193524"/>
                  </a:moveTo>
                  <a:lnTo>
                    <a:pt x="1130905" y="0"/>
                  </a:lnTo>
                  <a:lnTo>
                    <a:pt x="1257905" y="399143"/>
                  </a:lnTo>
                  <a:lnTo>
                    <a:pt x="102810" y="665238"/>
                  </a:lnTo>
                  <a:lnTo>
                    <a:pt x="0" y="193524"/>
                  </a:lnTo>
                  <a:close/>
                </a:path>
              </a:pathLst>
            </a:cu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3629781" y="0"/>
              <a:ext cx="1280885" cy="369332"/>
            </a:xfrm>
            <a:prstGeom prst="rect">
              <a:avLst/>
            </a:prstGeom>
            <a:noFill/>
          </p:spPr>
          <p:txBody>
            <a:bodyPr wrap="square" rtlCol="0">
              <a:spAutoFit/>
            </a:bodyPr>
            <a:lstStyle/>
            <a:p>
              <a:r>
                <a:rPr lang="fr-FR" b="1" dirty="0" smtClean="0">
                  <a:ln w="12700" cmpd="sng">
                    <a:solidFill>
                      <a:srgbClr val="1E1C11"/>
                    </a:solidFill>
                  </a:ln>
                  <a:solidFill>
                    <a:srgbClr val="FBE30C"/>
                  </a:solidFill>
                  <a:effectLst>
                    <a:glow rad="101600">
                      <a:schemeClr val="accent2">
                        <a:satMod val="175000"/>
                        <a:alpha val="40000"/>
                      </a:schemeClr>
                    </a:glow>
                  </a:effectLst>
                  <a:latin typeface="+mj-lt"/>
                  <a:cs typeface="Cambria"/>
                </a:rPr>
                <a:t>Cimetière</a:t>
              </a:r>
              <a:endParaRPr lang="fr-FR" b="1" dirty="0">
                <a:ln w="12700" cmpd="sng">
                  <a:solidFill>
                    <a:srgbClr val="1E1C11"/>
                  </a:solidFill>
                </a:ln>
                <a:solidFill>
                  <a:srgbClr val="FBE30C"/>
                </a:solidFill>
                <a:effectLst>
                  <a:glow rad="101600">
                    <a:schemeClr val="accent2">
                      <a:satMod val="175000"/>
                      <a:alpha val="40000"/>
                    </a:schemeClr>
                  </a:glow>
                </a:effectLst>
                <a:latin typeface="+mj-lt"/>
                <a:cs typeface="Cambria"/>
              </a:endParaRPr>
            </a:p>
          </p:txBody>
        </p:sp>
        <p:sp>
          <p:nvSpPr>
            <p:cNvPr id="14" name="Connecteur 13"/>
            <p:cNvSpPr/>
            <p:nvPr/>
          </p:nvSpPr>
          <p:spPr>
            <a:xfrm>
              <a:off x="3853543" y="607821"/>
              <a:ext cx="426860" cy="370418"/>
            </a:xfrm>
            <a:prstGeom prst="flowChartConnector">
              <a:avLst/>
            </a:prstGeom>
            <a:noFill/>
            <a:ln w="47625" cmpd="sng">
              <a:solidFill>
                <a:srgbClr val="DF0A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8258998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3225</TotalTime>
  <Words>1151</Words>
  <Application>Microsoft Macintosh PowerPoint</Application>
  <PresentationFormat>Présentation à l'écran (4:3)</PresentationFormat>
  <Paragraphs>272</Paragraphs>
  <Slides>86</Slides>
  <Notes>2</Notes>
  <HiddenSlides>0</HiddenSlides>
  <MMClips>0</MMClips>
  <ScaleCrop>false</ScaleCrop>
  <HeadingPairs>
    <vt:vector size="4" baseType="variant">
      <vt:variant>
        <vt:lpstr>Thème</vt:lpstr>
      </vt:variant>
      <vt:variant>
        <vt:i4>1</vt:i4>
      </vt:variant>
      <vt:variant>
        <vt:lpstr>Titres des diapositives</vt:lpstr>
      </vt:variant>
      <vt:variant>
        <vt:i4>86</vt:i4>
      </vt:variant>
    </vt:vector>
  </HeadingPairs>
  <TitlesOfParts>
    <vt:vector size="87"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Bernard</dc:creator>
  <cp:lastModifiedBy>Bernard</cp:lastModifiedBy>
  <cp:revision>466</cp:revision>
  <dcterms:created xsi:type="dcterms:W3CDTF">2015-07-18T21:45:06Z</dcterms:created>
  <dcterms:modified xsi:type="dcterms:W3CDTF">2018-02-21T19:55:35Z</dcterms:modified>
</cp:coreProperties>
</file>